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75"/>
  </p:notesMasterIdLst>
  <p:sldIdLst>
    <p:sldId id="256" r:id="rId2"/>
    <p:sldId id="289" r:id="rId3"/>
    <p:sldId id="466" r:id="rId4"/>
    <p:sldId id="257" r:id="rId5"/>
    <p:sldId id="284" r:id="rId6"/>
    <p:sldId id="258" r:id="rId7"/>
    <p:sldId id="287" r:id="rId8"/>
    <p:sldId id="464" r:id="rId9"/>
    <p:sldId id="263" r:id="rId10"/>
    <p:sldId id="468" r:id="rId11"/>
    <p:sldId id="469" r:id="rId12"/>
    <p:sldId id="467" r:id="rId13"/>
    <p:sldId id="292" r:id="rId14"/>
    <p:sldId id="391" r:id="rId15"/>
    <p:sldId id="392" r:id="rId16"/>
    <p:sldId id="393" r:id="rId17"/>
    <p:sldId id="394" r:id="rId18"/>
    <p:sldId id="395" r:id="rId19"/>
    <p:sldId id="296" r:id="rId20"/>
    <p:sldId id="396" r:id="rId21"/>
    <p:sldId id="397" r:id="rId22"/>
    <p:sldId id="398" r:id="rId23"/>
    <p:sldId id="316" r:id="rId24"/>
    <p:sldId id="399" r:id="rId25"/>
    <p:sldId id="317" r:id="rId26"/>
    <p:sldId id="400" r:id="rId27"/>
    <p:sldId id="301" r:id="rId28"/>
    <p:sldId id="318" r:id="rId29"/>
    <p:sldId id="319" r:id="rId30"/>
    <p:sldId id="302" r:id="rId31"/>
    <p:sldId id="303" r:id="rId32"/>
    <p:sldId id="322" r:id="rId33"/>
    <p:sldId id="401" r:id="rId34"/>
    <p:sldId id="323" r:id="rId35"/>
    <p:sldId id="324" r:id="rId36"/>
    <p:sldId id="325" r:id="rId37"/>
    <p:sldId id="305" r:id="rId38"/>
    <p:sldId id="326" r:id="rId39"/>
    <p:sldId id="402" r:id="rId40"/>
    <p:sldId id="403" r:id="rId41"/>
    <p:sldId id="404" r:id="rId42"/>
    <p:sldId id="330" r:id="rId43"/>
    <p:sldId id="332" r:id="rId44"/>
    <p:sldId id="405" r:id="rId45"/>
    <p:sldId id="342" r:id="rId46"/>
    <p:sldId id="294" r:id="rId47"/>
    <p:sldId id="304" r:id="rId48"/>
    <p:sldId id="295" r:id="rId49"/>
    <p:sldId id="306" r:id="rId50"/>
    <p:sldId id="307" r:id="rId51"/>
    <p:sldId id="308" r:id="rId52"/>
    <p:sldId id="309" r:id="rId53"/>
    <p:sldId id="297" r:id="rId54"/>
    <p:sldId id="310" r:id="rId55"/>
    <p:sldId id="311" r:id="rId56"/>
    <p:sldId id="312" r:id="rId57"/>
    <p:sldId id="313" r:id="rId58"/>
    <p:sldId id="314" r:id="rId59"/>
    <p:sldId id="298" r:id="rId60"/>
    <p:sldId id="299" r:id="rId61"/>
    <p:sldId id="315" r:id="rId62"/>
    <p:sldId id="300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350" r:id="rId71"/>
    <p:sldId id="413" r:id="rId72"/>
    <p:sldId id="320" r:id="rId73"/>
    <p:sldId id="321" r:id="rId74"/>
    <p:sldId id="414" r:id="rId75"/>
    <p:sldId id="415" r:id="rId76"/>
    <p:sldId id="416" r:id="rId77"/>
    <p:sldId id="417" r:id="rId78"/>
    <p:sldId id="418" r:id="rId79"/>
    <p:sldId id="419" r:id="rId80"/>
    <p:sldId id="420" r:id="rId81"/>
    <p:sldId id="421" r:id="rId82"/>
    <p:sldId id="422" r:id="rId83"/>
    <p:sldId id="423" r:id="rId84"/>
    <p:sldId id="424" r:id="rId85"/>
    <p:sldId id="425" r:id="rId86"/>
    <p:sldId id="426" r:id="rId87"/>
    <p:sldId id="331" r:id="rId88"/>
    <p:sldId id="427" r:id="rId89"/>
    <p:sldId id="333" r:id="rId90"/>
    <p:sldId id="428" r:id="rId91"/>
    <p:sldId id="334" r:id="rId92"/>
    <p:sldId id="429" r:id="rId93"/>
    <p:sldId id="336" r:id="rId94"/>
    <p:sldId id="337" r:id="rId95"/>
    <p:sldId id="338" r:id="rId96"/>
    <p:sldId id="339" r:id="rId97"/>
    <p:sldId id="430" r:id="rId98"/>
    <p:sldId id="431" r:id="rId99"/>
    <p:sldId id="432" r:id="rId100"/>
    <p:sldId id="341" r:id="rId101"/>
    <p:sldId id="433" r:id="rId102"/>
    <p:sldId id="343" r:id="rId103"/>
    <p:sldId id="344" r:id="rId104"/>
    <p:sldId id="434" r:id="rId105"/>
    <p:sldId id="435" r:id="rId106"/>
    <p:sldId id="436" r:id="rId107"/>
    <p:sldId id="345" r:id="rId108"/>
    <p:sldId id="437" r:id="rId109"/>
    <p:sldId id="346" r:id="rId110"/>
    <p:sldId id="438" r:id="rId111"/>
    <p:sldId id="439" r:id="rId112"/>
    <p:sldId id="440" r:id="rId113"/>
    <p:sldId id="441" r:id="rId114"/>
    <p:sldId id="442" r:id="rId115"/>
    <p:sldId id="443" r:id="rId116"/>
    <p:sldId id="444" r:id="rId117"/>
    <p:sldId id="445" r:id="rId118"/>
    <p:sldId id="446" r:id="rId119"/>
    <p:sldId id="447" r:id="rId120"/>
    <p:sldId id="448" r:id="rId121"/>
    <p:sldId id="449" r:id="rId122"/>
    <p:sldId id="450" r:id="rId123"/>
    <p:sldId id="451" r:id="rId124"/>
    <p:sldId id="452" r:id="rId125"/>
    <p:sldId id="453" r:id="rId126"/>
    <p:sldId id="454" r:id="rId127"/>
    <p:sldId id="455" r:id="rId128"/>
    <p:sldId id="456" r:id="rId129"/>
    <p:sldId id="457" r:id="rId130"/>
    <p:sldId id="458" r:id="rId131"/>
    <p:sldId id="459" r:id="rId132"/>
    <p:sldId id="460" r:id="rId133"/>
    <p:sldId id="461" r:id="rId134"/>
    <p:sldId id="329" r:id="rId135"/>
    <p:sldId id="293" r:id="rId136"/>
    <p:sldId id="352" r:id="rId137"/>
    <p:sldId id="354" r:id="rId138"/>
    <p:sldId id="355" r:id="rId139"/>
    <p:sldId id="372" r:id="rId140"/>
    <p:sldId id="374" r:id="rId141"/>
    <p:sldId id="356" r:id="rId142"/>
    <p:sldId id="357" r:id="rId143"/>
    <p:sldId id="358" r:id="rId144"/>
    <p:sldId id="359" r:id="rId145"/>
    <p:sldId id="375" r:id="rId146"/>
    <p:sldId id="376" r:id="rId147"/>
    <p:sldId id="360" r:id="rId148"/>
    <p:sldId id="361" r:id="rId149"/>
    <p:sldId id="378" r:id="rId150"/>
    <p:sldId id="379" r:id="rId151"/>
    <p:sldId id="380" r:id="rId152"/>
    <p:sldId id="362" r:id="rId153"/>
    <p:sldId id="381" r:id="rId154"/>
    <p:sldId id="363" r:id="rId155"/>
    <p:sldId id="382" r:id="rId156"/>
    <p:sldId id="364" r:id="rId157"/>
    <p:sldId id="383" r:id="rId158"/>
    <p:sldId id="384" r:id="rId159"/>
    <p:sldId id="365" r:id="rId160"/>
    <p:sldId id="385" r:id="rId161"/>
    <p:sldId id="366" r:id="rId162"/>
    <p:sldId id="370" r:id="rId163"/>
    <p:sldId id="367" r:id="rId164"/>
    <p:sldId id="388" r:id="rId165"/>
    <p:sldId id="389" r:id="rId166"/>
    <p:sldId id="285" r:id="rId167"/>
    <p:sldId id="261" r:id="rId168"/>
    <p:sldId id="266" r:id="rId169"/>
    <p:sldId id="279" r:id="rId170"/>
    <p:sldId id="280" r:id="rId171"/>
    <p:sldId id="281" r:id="rId172"/>
    <p:sldId id="282" r:id="rId173"/>
    <p:sldId id="283" r:id="rId174"/>
  </p:sldIdLst>
  <p:sldSz cx="12192000" cy="6858000"/>
  <p:notesSz cx="6858000" cy="9144000"/>
  <p:embeddedFontLst>
    <p:embeddedFont>
      <p:font typeface="Arial Unicode MS" panose="020B0604020202020204" pitchFamily="34" charset="-128"/>
      <p:regular r:id="rId176"/>
    </p:embeddedFont>
    <p:embeddedFont>
      <p:font typeface="cmsy10" panose="020F0502020204030204" pitchFamily="34" charset="0"/>
      <p:regular r:id="rId177"/>
      <p:bold r:id="rId178"/>
      <p:italic r:id="rId179"/>
      <p:boldItalic r:id="rId180"/>
    </p:embeddedFont>
    <p:embeddedFont>
      <p:font typeface="Happy Monkey" panose="02000500000000020004" pitchFamily="2" charset="0"/>
      <p:regular r:id="rId181"/>
    </p:embeddedFont>
    <p:embeddedFont>
      <p:font typeface="Lato" panose="020F0502020204030203" pitchFamily="34" charset="77"/>
      <p:regular r:id="rId182"/>
      <p:bold r:id="rId183"/>
      <p:italic r:id="rId184"/>
      <p:boldItalic r:id="rId185"/>
    </p:embeddedFont>
    <p:embeddedFont>
      <p:font typeface="Raleway" panose="020B0503030101060003" pitchFamily="34" charset="77"/>
      <p:regular r:id="rId186"/>
      <p:bold r:id="rId187"/>
      <p:italic r:id="rId188"/>
      <p:boldItalic r:id="rId1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0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94"/>
    <p:restoredTop sz="94674"/>
  </p:normalViewPr>
  <p:slideViewPr>
    <p:cSldViewPr snapToGrid="0" snapToObjects="1">
      <p:cViewPr varScale="1">
        <p:scale>
          <a:sx n="93" d="100"/>
          <a:sy n="93" d="100"/>
        </p:scale>
        <p:origin x="24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font" Target="fonts/font6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font" Target="fonts/font7.fntdata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font" Target="fonts/font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font" Target="fonts/font9.fntdata"/><Relationship Id="rId189" Type="http://schemas.openxmlformats.org/officeDocument/2006/relationships/font" Target="fonts/font1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font" Target="fonts/font4.fntdata"/><Relationship Id="rId190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font" Target="fonts/font5.fntdata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font" Target="fonts/font11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font" Target="fonts/font1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font" Target="fonts/font2.fntdata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447B16-A0EB-BE4E-86D7-4F7558A324A9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444C1191-2303-DB48-BBD3-C52F264DB56F}">
      <dgm:prSet phldrT="[Text]"/>
      <dgm:spPr/>
      <dgm:t>
        <a:bodyPr/>
        <a:lstStyle/>
        <a:p>
          <a:r>
            <a:rPr lang="en-US" dirty="0"/>
            <a:t>One factorial</a:t>
          </a:r>
        </a:p>
      </dgm:t>
    </dgm:pt>
    <dgm:pt modelId="{34E619D2-AC78-E449-81EF-2497E3B86453}" type="parTrans" cxnId="{CE22A6AA-FA9C-1D4A-BB71-F0820F9247F5}">
      <dgm:prSet/>
      <dgm:spPr/>
      <dgm:t>
        <a:bodyPr/>
        <a:lstStyle/>
        <a:p>
          <a:endParaRPr lang="en-US"/>
        </a:p>
      </dgm:t>
    </dgm:pt>
    <dgm:pt modelId="{0B7CBC90-12E9-AF44-8905-B64591F8D5A8}" type="sibTrans" cxnId="{CE22A6AA-FA9C-1D4A-BB71-F0820F9247F5}">
      <dgm:prSet/>
      <dgm:spPr/>
      <dgm:t>
        <a:bodyPr/>
        <a:lstStyle/>
        <a:p>
          <a:endParaRPr lang="en-US"/>
        </a:p>
      </dgm:t>
    </dgm:pt>
    <dgm:pt modelId="{26934092-6794-A847-8F85-7538B37A95D9}">
      <dgm:prSet phldrT="[Text]"/>
      <dgm:spPr/>
      <dgm:t>
        <a:bodyPr/>
        <a:lstStyle/>
        <a:p>
          <a:r>
            <a:rPr lang="en-US" dirty="0"/>
            <a:t>Two factorial </a:t>
          </a:r>
        </a:p>
      </dgm:t>
    </dgm:pt>
    <dgm:pt modelId="{06FCCF7D-73BC-CE4B-90DC-70C9743B25CD}" type="parTrans" cxnId="{1DAF8CB7-90EC-8247-9C74-5465BCDD55B2}">
      <dgm:prSet/>
      <dgm:spPr/>
      <dgm:t>
        <a:bodyPr/>
        <a:lstStyle/>
        <a:p>
          <a:endParaRPr lang="en-US"/>
        </a:p>
      </dgm:t>
    </dgm:pt>
    <dgm:pt modelId="{DA1512D0-F314-F943-A465-E71F625FDF2C}" type="sibTrans" cxnId="{1DAF8CB7-90EC-8247-9C74-5465BCDD55B2}">
      <dgm:prSet/>
      <dgm:spPr/>
      <dgm:t>
        <a:bodyPr/>
        <a:lstStyle/>
        <a:p>
          <a:endParaRPr lang="en-US"/>
        </a:p>
      </dgm:t>
    </dgm:pt>
    <dgm:pt modelId="{4CBF556D-B849-3D47-8319-9F16FB8BDCDB}">
      <dgm:prSet phldrT="[Text]"/>
      <dgm:spPr/>
      <dgm:t>
        <a:bodyPr/>
        <a:lstStyle/>
        <a:p>
          <a:r>
            <a:rPr lang="en-US" dirty="0"/>
            <a:t>Full factorial</a:t>
          </a:r>
        </a:p>
      </dgm:t>
    </dgm:pt>
    <dgm:pt modelId="{677ABF52-90C4-BA47-AE93-E4AD6BC355F6}" type="parTrans" cxnId="{05884371-104E-9C42-A051-E14FB4A2A86E}">
      <dgm:prSet/>
      <dgm:spPr/>
      <dgm:t>
        <a:bodyPr/>
        <a:lstStyle/>
        <a:p>
          <a:endParaRPr lang="en-US"/>
        </a:p>
      </dgm:t>
    </dgm:pt>
    <dgm:pt modelId="{130EA9FB-513F-A249-8117-822D565D2380}" type="sibTrans" cxnId="{05884371-104E-9C42-A051-E14FB4A2A86E}">
      <dgm:prSet/>
      <dgm:spPr/>
      <dgm:t>
        <a:bodyPr/>
        <a:lstStyle/>
        <a:p>
          <a:endParaRPr lang="en-US"/>
        </a:p>
      </dgm:t>
    </dgm:pt>
    <dgm:pt modelId="{22BE1FF7-2EFE-1148-8E00-A54A4C4B174F}">
      <dgm:prSet phldrT="[Text]"/>
      <dgm:spPr/>
      <dgm:t>
        <a:bodyPr/>
        <a:lstStyle/>
        <a:p>
          <a:r>
            <a:rPr lang="en-US" dirty="0"/>
            <a:t>Partial factorial</a:t>
          </a:r>
        </a:p>
      </dgm:t>
    </dgm:pt>
    <dgm:pt modelId="{5052A7ED-2EF6-9547-8906-1F1F120D25BB}" type="parTrans" cxnId="{4405596E-0CB9-8947-9274-FCDAF5993B04}">
      <dgm:prSet/>
      <dgm:spPr/>
    </dgm:pt>
    <dgm:pt modelId="{1F4FE8D8-EA9D-EE47-8E12-F4A28A17F6D3}" type="sibTrans" cxnId="{4405596E-0CB9-8947-9274-FCDAF5993B04}">
      <dgm:prSet/>
      <dgm:spPr/>
    </dgm:pt>
    <dgm:pt modelId="{D65E6193-9B0E-5A41-922A-8D19DC649759}" type="pres">
      <dgm:prSet presAssocID="{23447B16-A0EB-BE4E-86D7-4F7558A324A9}" presName="CompostProcess" presStyleCnt="0">
        <dgm:presLayoutVars>
          <dgm:dir/>
          <dgm:resizeHandles val="exact"/>
        </dgm:presLayoutVars>
      </dgm:prSet>
      <dgm:spPr/>
    </dgm:pt>
    <dgm:pt modelId="{E8023DD1-C3C7-2D48-A1C7-9373647C8CAC}" type="pres">
      <dgm:prSet presAssocID="{23447B16-A0EB-BE4E-86D7-4F7558A324A9}" presName="arrow" presStyleLbl="bgShp" presStyleIdx="0" presStyleCnt="1"/>
      <dgm:spPr/>
    </dgm:pt>
    <dgm:pt modelId="{BECE80EC-251B-A44E-8484-98A2ABC0D92D}" type="pres">
      <dgm:prSet presAssocID="{23447B16-A0EB-BE4E-86D7-4F7558A324A9}" presName="linearProcess" presStyleCnt="0"/>
      <dgm:spPr/>
    </dgm:pt>
    <dgm:pt modelId="{46630960-0CC1-3D4B-9A08-9E237362B7B7}" type="pres">
      <dgm:prSet presAssocID="{444C1191-2303-DB48-BBD3-C52F264DB56F}" presName="textNode" presStyleLbl="node1" presStyleIdx="0" presStyleCnt="4">
        <dgm:presLayoutVars>
          <dgm:bulletEnabled val="1"/>
        </dgm:presLayoutVars>
      </dgm:prSet>
      <dgm:spPr/>
    </dgm:pt>
    <dgm:pt modelId="{7FEAE9C4-D5B4-194E-9AA2-62D024389B29}" type="pres">
      <dgm:prSet presAssocID="{0B7CBC90-12E9-AF44-8905-B64591F8D5A8}" presName="sibTrans" presStyleCnt="0"/>
      <dgm:spPr/>
    </dgm:pt>
    <dgm:pt modelId="{52413087-DC05-C94F-B3C0-70DDB2434BCF}" type="pres">
      <dgm:prSet presAssocID="{26934092-6794-A847-8F85-7538B37A95D9}" presName="textNode" presStyleLbl="node1" presStyleIdx="1" presStyleCnt="4">
        <dgm:presLayoutVars>
          <dgm:bulletEnabled val="1"/>
        </dgm:presLayoutVars>
      </dgm:prSet>
      <dgm:spPr/>
    </dgm:pt>
    <dgm:pt modelId="{A6380A93-0295-4F41-ABFC-CDFCE6230D79}" type="pres">
      <dgm:prSet presAssocID="{DA1512D0-F314-F943-A465-E71F625FDF2C}" presName="sibTrans" presStyleCnt="0"/>
      <dgm:spPr/>
    </dgm:pt>
    <dgm:pt modelId="{2AB338E7-840C-314E-8188-851980998E16}" type="pres">
      <dgm:prSet presAssocID="{4CBF556D-B849-3D47-8319-9F16FB8BDCDB}" presName="textNode" presStyleLbl="node1" presStyleIdx="2" presStyleCnt="4">
        <dgm:presLayoutVars>
          <dgm:bulletEnabled val="1"/>
        </dgm:presLayoutVars>
      </dgm:prSet>
      <dgm:spPr/>
    </dgm:pt>
    <dgm:pt modelId="{65B9DA13-A501-7842-B03D-A0E9696D0925}" type="pres">
      <dgm:prSet presAssocID="{130EA9FB-513F-A249-8117-822D565D2380}" presName="sibTrans" presStyleCnt="0"/>
      <dgm:spPr/>
    </dgm:pt>
    <dgm:pt modelId="{D09934FB-9A1B-2A49-B5A9-C48360B1C342}" type="pres">
      <dgm:prSet presAssocID="{22BE1FF7-2EFE-1148-8E00-A54A4C4B174F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57FC3A12-0647-7A4E-8C32-6AACEE8A2218}" type="presOf" srcId="{26934092-6794-A847-8F85-7538B37A95D9}" destId="{52413087-DC05-C94F-B3C0-70DDB2434BCF}" srcOrd="0" destOrd="0" presId="urn:microsoft.com/office/officeart/2005/8/layout/hProcess9"/>
    <dgm:cxn modelId="{E1167124-FBC5-9742-9F90-BB03F16EC57B}" type="presOf" srcId="{23447B16-A0EB-BE4E-86D7-4F7558A324A9}" destId="{D65E6193-9B0E-5A41-922A-8D19DC649759}" srcOrd="0" destOrd="0" presId="urn:microsoft.com/office/officeart/2005/8/layout/hProcess9"/>
    <dgm:cxn modelId="{4405596E-0CB9-8947-9274-FCDAF5993B04}" srcId="{23447B16-A0EB-BE4E-86D7-4F7558A324A9}" destId="{22BE1FF7-2EFE-1148-8E00-A54A4C4B174F}" srcOrd="3" destOrd="0" parTransId="{5052A7ED-2EF6-9547-8906-1F1F120D25BB}" sibTransId="{1F4FE8D8-EA9D-EE47-8E12-F4A28A17F6D3}"/>
    <dgm:cxn modelId="{05884371-104E-9C42-A051-E14FB4A2A86E}" srcId="{23447B16-A0EB-BE4E-86D7-4F7558A324A9}" destId="{4CBF556D-B849-3D47-8319-9F16FB8BDCDB}" srcOrd="2" destOrd="0" parTransId="{677ABF52-90C4-BA47-AE93-E4AD6BC355F6}" sibTransId="{130EA9FB-513F-A249-8117-822D565D2380}"/>
    <dgm:cxn modelId="{CE22A6AA-FA9C-1D4A-BB71-F0820F9247F5}" srcId="{23447B16-A0EB-BE4E-86D7-4F7558A324A9}" destId="{444C1191-2303-DB48-BBD3-C52F264DB56F}" srcOrd="0" destOrd="0" parTransId="{34E619D2-AC78-E449-81EF-2497E3B86453}" sibTransId="{0B7CBC90-12E9-AF44-8905-B64591F8D5A8}"/>
    <dgm:cxn modelId="{2378FDAC-28C9-AA48-BAAF-D66CFB5E641E}" type="presOf" srcId="{22BE1FF7-2EFE-1148-8E00-A54A4C4B174F}" destId="{D09934FB-9A1B-2A49-B5A9-C48360B1C342}" srcOrd="0" destOrd="0" presId="urn:microsoft.com/office/officeart/2005/8/layout/hProcess9"/>
    <dgm:cxn modelId="{1DAF8CB7-90EC-8247-9C74-5465BCDD55B2}" srcId="{23447B16-A0EB-BE4E-86D7-4F7558A324A9}" destId="{26934092-6794-A847-8F85-7538B37A95D9}" srcOrd="1" destOrd="0" parTransId="{06FCCF7D-73BC-CE4B-90DC-70C9743B25CD}" sibTransId="{DA1512D0-F314-F943-A465-E71F625FDF2C}"/>
    <dgm:cxn modelId="{6E5E4FC4-8CC6-8148-8762-505025CF2710}" type="presOf" srcId="{444C1191-2303-DB48-BBD3-C52F264DB56F}" destId="{46630960-0CC1-3D4B-9A08-9E237362B7B7}" srcOrd="0" destOrd="0" presId="urn:microsoft.com/office/officeart/2005/8/layout/hProcess9"/>
    <dgm:cxn modelId="{2DFCF0FB-8E33-D44D-A9E1-B95C335DC7C4}" type="presOf" srcId="{4CBF556D-B849-3D47-8319-9F16FB8BDCDB}" destId="{2AB338E7-840C-314E-8188-851980998E16}" srcOrd="0" destOrd="0" presId="urn:microsoft.com/office/officeart/2005/8/layout/hProcess9"/>
    <dgm:cxn modelId="{74B7703E-C6B2-DD46-ACF7-2B3AD02B4F79}" type="presParOf" srcId="{D65E6193-9B0E-5A41-922A-8D19DC649759}" destId="{E8023DD1-C3C7-2D48-A1C7-9373647C8CAC}" srcOrd="0" destOrd="0" presId="urn:microsoft.com/office/officeart/2005/8/layout/hProcess9"/>
    <dgm:cxn modelId="{9B240F18-A2B0-6B48-83A4-0BCF41838C27}" type="presParOf" srcId="{D65E6193-9B0E-5A41-922A-8D19DC649759}" destId="{BECE80EC-251B-A44E-8484-98A2ABC0D92D}" srcOrd="1" destOrd="0" presId="urn:microsoft.com/office/officeart/2005/8/layout/hProcess9"/>
    <dgm:cxn modelId="{90EDEDC1-EB38-EC49-8503-F9E71C793ED7}" type="presParOf" srcId="{BECE80EC-251B-A44E-8484-98A2ABC0D92D}" destId="{46630960-0CC1-3D4B-9A08-9E237362B7B7}" srcOrd="0" destOrd="0" presId="urn:microsoft.com/office/officeart/2005/8/layout/hProcess9"/>
    <dgm:cxn modelId="{9E8BDA18-A0FA-B04A-B5CC-DBE93B433E13}" type="presParOf" srcId="{BECE80EC-251B-A44E-8484-98A2ABC0D92D}" destId="{7FEAE9C4-D5B4-194E-9AA2-62D024389B29}" srcOrd="1" destOrd="0" presId="urn:microsoft.com/office/officeart/2005/8/layout/hProcess9"/>
    <dgm:cxn modelId="{BF3E303F-43FB-044E-9677-A7F2E263158E}" type="presParOf" srcId="{BECE80EC-251B-A44E-8484-98A2ABC0D92D}" destId="{52413087-DC05-C94F-B3C0-70DDB2434BCF}" srcOrd="2" destOrd="0" presId="urn:microsoft.com/office/officeart/2005/8/layout/hProcess9"/>
    <dgm:cxn modelId="{0203433D-2866-AE46-9186-0316ADD36BBB}" type="presParOf" srcId="{BECE80EC-251B-A44E-8484-98A2ABC0D92D}" destId="{A6380A93-0295-4F41-ABFC-CDFCE6230D79}" srcOrd="3" destOrd="0" presId="urn:microsoft.com/office/officeart/2005/8/layout/hProcess9"/>
    <dgm:cxn modelId="{17CB969B-68CB-4B46-8129-4B0447B9C406}" type="presParOf" srcId="{BECE80EC-251B-A44E-8484-98A2ABC0D92D}" destId="{2AB338E7-840C-314E-8188-851980998E16}" srcOrd="4" destOrd="0" presId="urn:microsoft.com/office/officeart/2005/8/layout/hProcess9"/>
    <dgm:cxn modelId="{71BA19A9-6419-E74D-91C3-21C4F9D4FADC}" type="presParOf" srcId="{BECE80EC-251B-A44E-8484-98A2ABC0D92D}" destId="{65B9DA13-A501-7842-B03D-A0E9696D0925}" srcOrd="5" destOrd="0" presId="urn:microsoft.com/office/officeart/2005/8/layout/hProcess9"/>
    <dgm:cxn modelId="{D8E4B862-C7A8-6742-84FC-973631BF5E21}" type="presParOf" srcId="{BECE80EC-251B-A44E-8484-98A2ABC0D92D}" destId="{D09934FB-9A1B-2A49-B5A9-C48360B1C342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023DD1-C3C7-2D48-A1C7-9373647C8CAC}">
      <dsp:nvSpPr>
        <dsp:cNvPr id="0" name=""/>
        <dsp:cNvSpPr/>
      </dsp:nvSpPr>
      <dsp:spPr>
        <a:xfrm>
          <a:off x="734377" y="0"/>
          <a:ext cx="8322945" cy="4735513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630960-0CC1-3D4B-9A08-9E237362B7B7}">
      <dsp:nvSpPr>
        <dsp:cNvPr id="0" name=""/>
        <dsp:cNvSpPr/>
      </dsp:nvSpPr>
      <dsp:spPr>
        <a:xfrm>
          <a:off x="351" y="1420653"/>
          <a:ext cx="2310412" cy="189420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One factorial</a:t>
          </a:r>
        </a:p>
      </dsp:txBody>
      <dsp:txXfrm>
        <a:off x="92818" y="1513120"/>
        <a:ext cx="2125478" cy="1709271"/>
      </dsp:txXfrm>
    </dsp:sp>
    <dsp:sp modelId="{52413087-DC05-C94F-B3C0-70DDB2434BCF}">
      <dsp:nvSpPr>
        <dsp:cNvPr id="0" name=""/>
        <dsp:cNvSpPr/>
      </dsp:nvSpPr>
      <dsp:spPr>
        <a:xfrm>
          <a:off x="2493879" y="1420653"/>
          <a:ext cx="2310412" cy="189420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Two factorial </a:t>
          </a:r>
        </a:p>
      </dsp:txBody>
      <dsp:txXfrm>
        <a:off x="2586346" y="1513120"/>
        <a:ext cx="2125478" cy="1709271"/>
      </dsp:txXfrm>
    </dsp:sp>
    <dsp:sp modelId="{2AB338E7-840C-314E-8188-851980998E16}">
      <dsp:nvSpPr>
        <dsp:cNvPr id="0" name=""/>
        <dsp:cNvSpPr/>
      </dsp:nvSpPr>
      <dsp:spPr>
        <a:xfrm>
          <a:off x="4987408" y="1420653"/>
          <a:ext cx="2310412" cy="189420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Full factorial</a:t>
          </a:r>
        </a:p>
      </dsp:txBody>
      <dsp:txXfrm>
        <a:off x="5079875" y="1513120"/>
        <a:ext cx="2125478" cy="1709271"/>
      </dsp:txXfrm>
    </dsp:sp>
    <dsp:sp modelId="{D09934FB-9A1B-2A49-B5A9-C48360B1C342}">
      <dsp:nvSpPr>
        <dsp:cNvPr id="0" name=""/>
        <dsp:cNvSpPr/>
      </dsp:nvSpPr>
      <dsp:spPr>
        <a:xfrm>
          <a:off x="7480936" y="1420653"/>
          <a:ext cx="2310412" cy="189420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Partial factorial</a:t>
          </a:r>
        </a:p>
      </dsp:txBody>
      <dsp:txXfrm>
        <a:off x="7573403" y="1513120"/>
        <a:ext cx="2125478" cy="17092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063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4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863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656BB-DBD8-F44F-AA0C-C63259406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8" y="290150"/>
            <a:ext cx="9792775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77C71-67CE-4048-B534-CA932C828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599" y="1831450"/>
            <a:ext cx="9792775" cy="4736400"/>
          </a:xfrm>
        </p:spPr>
        <p:txBody>
          <a:bodyPr/>
          <a:lstStyle>
            <a:lvl1pPr marL="457200" indent="-419100">
              <a:buFont typeface="Courier New" panose="02070309020205020404" pitchFamily="49" charset="0"/>
              <a:buChar char="o"/>
              <a:defRPr sz="2800"/>
            </a:lvl1pPr>
            <a:lvl2pPr marL="914400" indent="-381000">
              <a:buFont typeface="Arial" panose="020B0604020202020204" pitchFamily="34" charset="0"/>
              <a:buChar char="•"/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61392910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C49F4-B3F8-1E4D-96B4-3C3A11073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52203387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599" y="274650"/>
            <a:ext cx="931821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9653878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3" name="Google Shape;34;p5">
            <a:extLst>
              <a:ext uri="{FF2B5EF4-FFF2-40B4-BE49-F238E27FC236}">
                <a16:creationId xmlns:a16="http://schemas.microsoft.com/office/drawing/2014/main" id="{9365BD09-449E-6A4F-8B87-8B072C09E196}"/>
              </a:ext>
            </a:extLst>
          </p:cNvPr>
          <p:cNvSpPr/>
          <p:nvPr userDrawn="1"/>
        </p:nvSpPr>
        <p:spPr>
          <a:xfrm>
            <a:off x="9808488" y="6782077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35;p5">
            <a:extLst>
              <a:ext uri="{FF2B5EF4-FFF2-40B4-BE49-F238E27FC236}">
                <a16:creationId xmlns:a16="http://schemas.microsoft.com/office/drawing/2014/main" id="{D09CBD3A-7B70-F74D-8447-D4D228B71264}"/>
              </a:ext>
            </a:extLst>
          </p:cNvPr>
          <p:cNvSpPr/>
          <p:nvPr userDrawn="1"/>
        </p:nvSpPr>
        <p:spPr>
          <a:xfrm>
            <a:off x="11000416" y="6782077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36;p5">
            <a:extLst>
              <a:ext uri="{FF2B5EF4-FFF2-40B4-BE49-F238E27FC236}">
                <a16:creationId xmlns:a16="http://schemas.microsoft.com/office/drawing/2014/main" id="{DFB9E8C3-431E-964B-87A8-858FF4D17749}"/>
              </a:ext>
            </a:extLst>
          </p:cNvPr>
          <p:cNvSpPr/>
          <p:nvPr userDrawn="1"/>
        </p:nvSpPr>
        <p:spPr>
          <a:xfrm>
            <a:off x="0" y="6782077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37;p5">
            <a:extLst>
              <a:ext uri="{FF2B5EF4-FFF2-40B4-BE49-F238E27FC236}">
                <a16:creationId xmlns:a16="http://schemas.microsoft.com/office/drawing/2014/main" id="{45094AEB-3E48-8E4E-A31C-F78EE99E065A}"/>
              </a:ext>
            </a:extLst>
          </p:cNvPr>
          <p:cNvSpPr/>
          <p:nvPr userDrawn="1"/>
        </p:nvSpPr>
        <p:spPr>
          <a:xfrm>
            <a:off x="1191613" y="6782077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38;p5">
            <a:extLst>
              <a:ext uri="{FF2B5EF4-FFF2-40B4-BE49-F238E27FC236}">
                <a16:creationId xmlns:a16="http://schemas.microsoft.com/office/drawing/2014/main" id="{28D856C1-4291-F14D-969E-6D003CEAD8E3}"/>
              </a:ext>
            </a:extLst>
          </p:cNvPr>
          <p:cNvSpPr txBox="1">
            <a:spLocks/>
          </p:cNvSpPr>
          <p:nvPr userDrawn="1"/>
        </p:nvSpPr>
        <p:spPr>
          <a:xfrm>
            <a:off x="11459833" y="65165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  <p:sldLayoutId id="2147483659" r:id="rId8"/>
    <p:sldLayoutId id="2147483660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5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28.xml"/><Relationship Id="rId7" Type="http://schemas.openxmlformats.org/officeDocument/2006/relationships/image" Target="../media/image139.png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6" Type="http://schemas.openxmlformats.org/officeDocument/2006/relationships/image" Target="../media/image138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29.xml"/><Relationship Id="rId9" Type="http://schemas.openxmlformats.org/officeDocument/2006/relationships/image" Target="../media/image14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0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3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tags" Target="../tags/tag133.xml"/><Relationship Id="rId7" Type="http://schemas.openxmlformats.org/officeDocument/2006/relationships/image" Target="../media/image151.png"/><Relationship Id="rId2" Type="http://schemas.openxmlformats.org/officeDocument/2006/relationships/tags" Target="../tags/tag13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0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55.emf"/><Relationship Id="rId4" Type="http://schemas.openxmlformats.org/officeDocument/2006/relationships/tags" Target="../tags/tag134.xml"/><Relationship Id="rId9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137.xml"/><Relationship Id="rId7" Type="http://schemas.openxmlformats.org/officeDocument/2006/relationships/image" Target="../media/image154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153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38.xml"/><Relationship Id="rId9" Type="http://schemas.openxmlformats.org/officeDocument/2006/relationships/image" Target="../media/image156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tags" Target="../tags/tag141.xml"/><Relationship Id="rId7" Type="http://schemas.openxmlformats.org/officeDocument/2006/relationships/image" Target="../media/image15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6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4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0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5.emf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5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tags" Target="../tags/tag160.xml"/><Relationship Id="rId7" Type="http://schemas.openxmlformats.org/officeDocument/2006/relationships/image" Target="../media/image179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6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5" Type="http://schemas.openxmlformats.org/officeDocument/2006/relationships/image" Target="../media/image183.png"/><Relationship Id="rId4" Type="http://schemas.openxmlformats.org/officeDocument/2006/relationships/image" Target="../media/image178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tags" Target="../tags/tag168.xml"/><Relationship Id="rId7" Type="http://schemas.openxmlformats.org/officeDocument/2006/relationships/image" Target="../media/image186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tags" Target="../tags/tag171.xml"/><Relationship Id="rId7" Type="http://schemas.openxmlformats.org/officeDocument/2006/relationships/image" Target="../media/image189.png"/><Relationship Id="rId2" Type="http://schemas.openxmlformats.org/officeDocument/2006/relationships/tags" Target="../tags/tag170.xml"/><Relationship Id="rId1" Type="http://schemas.openxmlformats.org/officeDocument/2006/relationships/tags" Target="../tags/tag169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3.xml"/><Relationship Id="rId1" Type="http://schemas.openxmlformats.org/officeDocument/2006/relationships/tags" Target="../tags/tag172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78.xml"/><Relationship Id="rId1" Type="http://schemas.openxmlformats.org/officeDocument/2006/relationships/tags" Target="../tags/tag17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7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0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55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8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8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lato" TargetMode="Externa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6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7.xml"/><Relationship Id="rId7" Type="http://schemas.openxmlformats.org/officeDocument/2006/relationships/image" Target="../media/image20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8.xml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30.xml"/><Relationship Id="rId7" Type="http://schemas.openxmlformats.org/officeDocument/2006/relationships/image" Target="../media/image35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31.xml"/><Relationship Id="rId9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7" Type="http://schemas.openxmlformats.org/officeDocument/2006/relationships/image" Target="../media/image4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43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4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7" Type="http://schemas.openxmlformats.org/officeDocument/2006/relationships/image" Target="../media/image54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6.png"/><Relationship Id="rId5" Type="http://schemas.openxmlformats.org/officeDocument/2006/relationships/image" Target="../media/image55.emf"/><Relationship Id="rId4" Type="http://schemas.openxmlformats.org/officeDocument/2006/relationships/oleObject" Target="../embeddings/oleObject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55.xml"/><Relationship Id="rId7" Type="http://schemas.openxmlformats.org/officeDocument/2006/relationships/image" Target="../media/image60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56.xml"/><Relationship Id="rId9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7.png"/><Relationship Id="rId3" Type="http://schemas.openxmlformats.org/officeDocument/2006/relationships/tags" Target="../tags/tag59.xml"/><Relationship Id="rId7" Type="http://schemas.openxmlformats.org/officeDocument/2006/relationships/slideLayout" Target="../slideLayouts/slideLayout8.xml"/><Relationship Id="rId12" Type="http://schemas.openxmlformats.org/officeDocument/2006/relationships/image" Target="../media/image66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image" Target="../media/image65.png"/><Relationship Id="rId5" Type="http://schemas.openxmlformats.org/officeDocument/2006/relationships/tags" Target="../tags/tag61.xml"/><Relationship Id="rId10" Type="http://schemas.openxmlformats.org/officeDocument/2006/relationships/image" Target="../media/image64.png"/><Relationship Id="rId4" Type="http://schemas.openxmlformats.org/officeDocument/2006/relationships/tags" Target="../tags/tag60.xml"/><Relationship Id="rId9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6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79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82.xml"/><Relationship Id="rId7" Type="http://schemas.openxmlformats.org/officeDocument/2006/relationships/image" Target="../media/image87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8.xml"/><Relationship Id="rId11" Type="http://schemas.openxmlformats.org/officeDocument/2006/relationships/image" Target="../media/image91.png"/><Relationship Id="rId5" Type="http://schemas.openxmlformats.org/officeDocument/2006/relationships/tags" Target="../tags/tag84.xml"/><Relationship Id="rId10" Type="http://schemas.openxmlformats.org/officeDocument/2006/relationships/image" Target="../media/image90.png"/><Relationship Id="rId4" Type="http://schemas.openxmlformats.org/officeDocument/2006/relationships/tags" Target="../tags/tag83.xml"/><Relationship Id="rId9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89.xml"/><Relationship Id="rId7" Type="http://schemas.openxmlformats.org/officeDocument/2006/relationships/image" Target="../media/image95.png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94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90.xml"/><Relationship Id="rId9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102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tags" Target="../tags/tag98.xml"/><Relationship Id="rId7" Type="http://schemas.openxmlformats.org/officeDocument/2006/relationships/image" Target="../media/image105.pn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9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1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104.xml"/><Relationship Id="rId7" Type="http://schemas.openxmlformats.org/officeDocument/2006/relationships/image" Target="../media/image112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111.png"/><Relationship Id="rId5" Type="http://schemas.openxmlformats.org/officeDocument/2006/relationships/slideLayout" Target="../slideLayouts/slideLayout8.xml"/><Relationship Id="rId4" Type="http://schemas.openxmlformats.org/officeDocument/2006/relationships/tags" Target="../tags/tag105.xml"/><Relationship Id="rId9" Type="http://schemas.openxmlformats.org/officeDocument/2006/relationships/image" Target="../media/image1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0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1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0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1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01CFA-F9DD-2943-897E-35D27B88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489AFC6-7D79-B34A-B3BE-16C1ABD6D3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081583"/>
              </p:ext>
            </p:extLst>
          </p:nvPr>
        </p:nvGraphicFramePr>
        <p:xfrm>
          <a:off x="1192213" y="1831975"/>
          <a:ext cx="9791700" cy="47355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04845600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1026">
            <a:extLst>
              <a:ext uri="{FF2B5EF4-FFF2-40B4-BE49-F238E27FC236}">
                <a16:creationId xmlns:a16="http://schemas.microsoft.com/office/drawing/2014/main" id="{3F6ADE17-6BA9-F74C-BC82-C931A00707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Using Multiplicative Model</a:t>
            </a:r>
          </a:p>
        </p:txBody>
      </p:sp>
      <p:sp>
        <p:nvSpPr>
          <p:cNvPr id="238595" name="Rectangle 1027">
            <a:extLst>
              <a:ext uri="{FF2B5EF4-FFF2-40B4-BE49-F238E27FC236}">
                <a16:creationId xmlns:a16="http://schemas.microsoft.com/office/drawing/2014/main" id="{D69A703A-B61E-2A4A-8869-251EBCE3E7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38596" name="Picture 1028" descr="D:\perf\TP_tmp.png">
            <a:extLst>
              <a:ext uri="{FF2B5EF4-FFF2-40B4-BE49-F238E27FC236}">
                <a16:creationId xmlns:a16="http://schemas.microsoft.com/office/drawing/2014/main" id="{B2CAC80B-DFAA-C246-B0C4-7ECDD7D5C4C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1447801"/>
            <a:ext cx="8051800" cy="247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463053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1026">
            <a:extLst>
              <a:ext uri="{FF2B5EF4-FFF2-40B4-BE49-F238E27FC236}">
                <a16:creationId xmlns:a16="http://schemas.microsoft.com/office/drawing/2014/main" id="{5874E413-2863-6B4F-971F-82E1560DAF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Experimental Errors</a:t>
            </a:r>
          </a:p>
        </p:txBody>
      </p:sp>
      <p:sp>
        <p:nvSpPr>
          <p:cNvPr id="239619" name="Rectangle 1027">
            <a:extLst>
              <a:ext uri="{FF2B5EF4-FFF2-40B4-BE49-F238E27FC236}">
                <a16:creationId xmlns:a16="http://schemas.microsoft.com/office/drawing/2014/main" id="{05D46035-BE11-6E4A-BBA1-06B121D38F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39620" name="Picture 1028" descr="D:\perf\TP_tmp.png">
            <a:extLst>
              <a:ext uri="{FF2B5EF4-FFF2-40B4-BE49-F238E27FC236}">
                <a16:creationId xmlns:a16="http://schemas.microsoft.com/office/drawing/2014/main" id="{B002649E-303B-824B-80D0-B5BA3B0D4B0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6" y="1447801"/>
            <a:ext cx="8226425" cy="3376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3072613"/>
      </p:ext>
    </p:extLst>
  </p:cSld>
  <p:clrMapOvr>
    <a:masterClrMapping/>
  </p:clrMapOvr>
  <p:transition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1026">
            <a:extLst>
              <a:ext uri="{FF2B5EF4-FFF2-40B4-BE49-F238E27FC236}">
                <a16:creationId xmlns:a16="http://schemas.microsoft.com/office/drawing/2014/main" id="{827ABF48-0E62-EF4C-BAA1-439ABA34B4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Experimental Errors (Cont)</a:t>
            </a:r>
          </a:p>
        </p:txBody>
      </p:sp>
      <p:sp>
        <p:nvSpPr>
          <p:cNvPr id="240643" name="Rectangle 1027">
            <a:extLst>
              <a:ext uri="{FF2B5EF4-FFF2-40B4-BE49-F238E27FC236}">
                <a16:creationId xmlns:a16="http://schemas.microsoft.com/office/drawing/2014/main" id="{010BE81C-2B21-2E47-B824-4DB8D9030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16 independent parameters (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m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, and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) have been computed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Errors have 60-1-5-10 or 44 degrees of freedom.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standard deviation of errors is: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standard deviation of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= number of observations in column c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</p:txBody>
      </p:sp>
      <p:pic>
        <p:nvPicPr>
          <p:cNvPr id="240644" name="Picture 1028" descr="D:\perf\TP_tmp.png">
            <a:extLst>
              <a:ext uri="{FF2B5EF4-FFF2-40B4-BE49-F238E27FC236}">
                <a16:creationId xmlns:a16="http://schemas.microsoft.com/office/drawing/2014/main" id="{B85019D6-117A-D041-890B-87146204981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44600"/>
            <a:ext cx="2413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5" name="Picture 1029" descr="D:\perf\TP_tmp.png">
            <a:extLst>
              <a:ext uri="{FF2B5EF4-FFF2-40B4-BE49-F238E27FC236}">
                <a16:creationId xmlns:a16="http://schemas.microsoft.com/office/drawing/2014/main" id="{BA50B66B-33B1-5243-AD4B-BFA92C7F2BE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667000"/>
            <a:ext cx="3175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6" name="Picture 1030" descr="D:\perf\TP_tmp.png">
            <a:extLst>
              <a:ext uri="{FF2B5EF4-FFF2-40B4-BE49-F238E27FC236}">
                <a16:creationId xmlns:a16="http://schemas.microsoft.com/office/drawing/2014/main" id="{14D4B0CC-9B6D-234F-BBD6-162FC5F1720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962400"/>
            <a:ext cx="312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0647" name="Picture 1031" descr="D:\perf\TP_tmp.png">
            <a:extLst>
              <a:ext uri="{FF2B5EF4-FFF2-40B4-BE49-F238E27FC236}">
                <a16:creationId xmlns:a16="http://schemas.microsoft.com/office/drawing/2014/main" id="{48A354C3-9C84-9A44-A0CF-FC25B766B8F8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800600"/>
            <a:ext cx="2006600" cy="78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0404415"/>
      </p:ext>
    </p:extLst>
  </p:cSld>
  <p:clrMapOvr>
    <a:masterClrMapping/>
  </p:clrMapOvr>
  <p:transition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0B9012BE-BBD8-C148-9453-C07DBF6CE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 (Cont)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CDD91420-9E10-D54D-8D34-571FE665C5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standard deviation of the row effects: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r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=number of observations in the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 row. </a:t>
            </a:r>
          </a:p>
        </p:txBody>
      </p:sp>
      <p:pic>
        <p:nvPicPr>
          <p:cNvPr id="241668" name="Picture 4" descr="D:\perf\TP_tmp.png">
            <a:extLst>
              <a:ext uri="{FF2B5EF4-FFF2-40B4-BE49-F238E27FC236}">
                <a16:creationId xmlns:a16="http://schemas.microsoft.com/office/drawing/2014/main" id="{1A0669D2-DC22-C948-B3A2-3C6E3000440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878014"/>
            <a:ext cx="26670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531531"/>
      </p:ext>
    </p:extLst>
  </p:cSld>
  <p:clrMapOvr>
    <a:masterClrMapping/>
  </p:clrMapOvr>
  <p:transition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987024BE-81B2-4D46-A6CF-FDC7258FC9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CIs for Processor Effects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3682E669-4208-A94C-92EB-143F5F7801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4564" name="Picture 4" descr="D:\perf\fignew\png\chp_21_06.png">
            <a:extLst>
              <a:ext uri="{FF2B5EF4-FFF2-40B4-BE49-F238E27FC236}">
                <a16:creationId xmlns:a16="http://schemas.microsoft.com/office/drawing/2014/main" id="{C0833534-AADB-F044-BA56-1DC2217F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663700"/>
            <a:ext cx="4356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4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>
            <a:extLst>
              <a:ext uri="{FF2B5EF4-FFF2-40B4-BE49-F238E27FC236}">
                <a16:creationId xmlns:a16="http://schemas.microsoft.com/office/drawing/2014/main" id="{AFE01731-C899-1F45-B59C-74D739FC5B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Visual Tests</a:t>
            </a:r>
          </a:p>
        </p:txBody>
      </p:sp>
      <p:sp>
        <p:nvSpPr>
          <p:cNvPr id="195587" name="Rectangle 3">
            <a:extLst>
              <a:ext uri="{FF2B5EF4-FFF2-40B4-BE49-F238E27FC236}">
                <a16:creationId xmlns:a16="http://schemas.microsoft.com/office/drawing/2014/main" id="{760069AB-F43E-5043-92C4-80EC11060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5588" name="Picture 4" descr="D:\perf\fignew\png\chp_21_07.png">
            <a:extLst>
              <a:ext uri="{FF2B5EF4-FFF2-40B4-BE49-F238E27FC236}">
                <a16:creationId xmlns:a16="http://schemas.microsoft.com/office/drawing/2014/main" id="{6C381F7E-0B53-814E-93FD-EE50FFB3A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517650"/>
            <a:ext cx="49403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589" name="Picture 5" descr="D:\perf\fignew\png\chp_21_08.png">
            <a:extLst>
              <a:ext uri="{FF2B5EF4-FFF2-40B4-BE49-F238E27FC236}">
                <a16:creationId xmlns:a16="http://schemas.microsoft.com/office/drawing/2014/main" id="{ADA8A10F-FD57-8545-BE5B-74A6FB60D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517650"/>
            <a:ext cx="4229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98358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0E28D15D-6511-904F-B3FD-68B512E072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Analysis without 68000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EA54E416-6088-8546-BF47-57D47C1AC4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6612" name="Picture 4" descr="D:\perf\fignew\png\chp_21_09.png">
            <a:extLst>
              <a:ext uri="{FF2B5EF4-FFF2-40B4-BE49-F238E27FC236}">
                <a16:creationId xmlns:a16="http://schemas.microsoft.com/office/drawing/2014/main" id="{CC0361E7-2434-2346-8484-68B7074D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17650"/>
            <a:ext cx="49403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613" name="Picture 5" descr="D:\perf\fignew\png\chp_21_10.png">
            <a:extLst>
              <a:ext uri="{FF2B5EF4-FFF2-40B4-BE49-F238E27FC236}">
                <a16:creationId xmlns:a16="http://schemas.microsoft.com/office/drawing/2014/main" id="{E83018D2-C606-0A4F-BB32-2D5CA0CF3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17650"/>
            <a:ext cx="4229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76915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>
            <a:extLst>
              <a:ext uri="{FF2B5EF4-FFF2-40B4-BE49-F238E27FC236}">
                <a16:creationId xmlns:a16="http://schemas.microsoft.com/office/drawing/2014/main" id="{A62966C7-FFEE-7F40-8995-F1F0489026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RISC-I Code Size</a:t>
            </a:r>
          </a:p>
        </p:txBody>
      </p:sp>
      <p:sp>
        <p:nvSpPr>
          <p:cNvPr id="242691" name="Rectangle 3">
            <a:extLst>
              <a:ext uri="{FF2B5EF4-FFF2-40B4-BE49-F238E27FC236}">
                <a16:creationId xmlns:a16="http://schemas.microsoft.com/office/drawing/2014/main" id="{0CB5FFE5-878C-E848-9FEE-8F68B46A7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42692" name="Picture 4" descr="D:\perf\TP_tmp.png">
            <a:extLst>
              <a:ext uri="{FF2B5EF4-FFF2-40B4-BE49-F238E27FC236}">
                <a16:creationId xmlns:a16="http://schemas.microsoft.com/office/drawing/2014/main" id="{3DFFEE50-14ED-F24D-A24A-1E263DC002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295401"/>
            <a:ext cx="82264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7875"/>
      </p:ext>
    </p:extLst>
  </p:cSld>
  <p:clrMapOvr>
    <a:masterClrMapping/>
  </p:clrMapOvr>
  <p:transition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>
            <a:extLst>
              <a:ext uri="{FF2B5EF4-FFF2-40B4-BE49-F238E27FC236}">
                <a16:creationId xmlns:a16="http://schemas.microsoft.com/office/drawing/2014/main" id="{3BE037D6-6B4A-4643-A9C0-95311DCFA2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21.5: Confidence Intervals</a:t>
            </a:r>
          </a:p>
        </p:txBody>
      </p:sp>
      <p:sp>
        <p:nvSpPr>
          <p:cNvPr id="197635" name="Rectangle 3">
            <a:extLst>
              <a:ext uri="{FF2B5EF4-FFF2-40B4-BE49-F238E27FC236}">
                <a16:creationId xmlns:a16="http://schemas.microsoft.com/office/drawing/2014/main" id="{5DA0B6A8-3209-C944-A57D-0D1577ECDC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97636" name="Picture 4" descr="D:\perf\fignew\png\chp_21_11.png">
            <a:extLst>
              <a:ext uri="{FF2B5EF4-FFF2-40B4-BE49-F238E27FC236}">
                <a16:creationId xmlns:a16="http://schemas.microsoft.com/office/drawing/2014/main" id="{300350C0-3CD2-084C-B397-31A794805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950" y="1517650"/>
            <a:ext cx="4356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7695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E168BE75-7AAF-3C4F-9A9E-A099204B91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0AC1A3AB-01DF-F34B-8ABD-D419AC491A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2971801"/>
            <a:ext cx="8307387" cy="31337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Two Factor Designs Without Replications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Model: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Effects are computed so that: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Effects:</a:t>
            </a:r>
          </a:p>
        </p:txBody>
      </p:sp>
      <p:pic>
        <p:nvPicPr>
          <p:cNvPr id="243716" name="Picture 4" descr="D:\perf\TP_tmp.png">
            <a:extLst>
              <a:ext uri="{FF2B5EF4-FFF2-40B4-BE49-F238E27FC236}">
                <a16:creationId xmlns:a16="http://schemas.microsoft.com/office/drawing/2014/main" id="{E7B2827E-664C-0A40-81AB-382752A50CF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886201"/>
            <a:ext cx="29987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717" name="Picture 5" descr="D:\perf\TP_tmp.png">
            <a:extLst>
              <a:ext uri="{FF2B5EF4-FFF2-40B4-BE49-F238E27FC236}">
                <a16:creationId xmlns:a16="http://schemas.microsoft.com/office/drawing/2014/main" id="{5F602E0D-FC5F-5143-B027-C2B6EAAAA6B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800600"/>
            <a:ext cx="1682750" cy="82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3718" name="Picture 6" descr="D:\perf\TP_tmp.png">
            <a:extLst>
              <a:ext uri="{FF2B5EF4-FFF2-40B4-BE49-F238E27FC236}">
                <a16:creationId xmlns:a16="http://schemas.microsoft.com/office/drawing/2014/main" id="{8A6071A0-D7CB-874F-9171-8F20561767AB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5943601"/>
            <a:ext cx="4670425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243720" name="Object 8">
            <a:hlinkClick r:id="" action="ppaction://ole?verb=0"/>
            <a:extLst>
              <a:ext uri="{FF2B5EF4-FFF2-40B4-BE49-F238E27FC236}">
                <a16:creationId xmlns:a16="http://schemas.microsoft.com/office/drawing/2014/main" id="{CF2155E5-57A7-054F-90B1-BC3297F19BC0}"/>
              </a:ext>
            </a:extLst>
          </p:cNvPr>
          <p:cNvGraphicFramePr>
            <a:graphicFrameLocks/>
          </p:cNvGraphicFramePr>
          <p:nvPr/>
        </p:nvGraphicFramePr>
        <p:xfrm>
          <a:off x="5181600" y="1219200"/>
          <a:ext cx="18288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1" name="Clip" r:id="rId9" imgW="23355300" imgH="20447000" progId="MS_ClipArt_Gallery.2">
                  <p:embed/>
                </p:oleObj>
              </mc:Choice>
              <mc:Fallback>
                <p:oleObj name="Clip" r:id="rId9" imgW="23355300" imgH="20447000" progId="MS_ClipArt_Gallery.2">
                  <p:embed/>
                  <p:pic>
                    <p:nvPicPr>
                      <p:cNvPr id="243720" name="Object 8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CF2155E5-57A7-054F-90B1-BC3297F19BC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1600" y="1219200"/>
                        <a:ext cx="18288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22052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475B3-DF01-C44D-AEA0-E16FD037C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2766-33F8-6546-A8C8-7925DBFCB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Goodness of fit:</a:t>
            </a:r>
          </a:p>
          <a:p>
            <a:pPr lvl="1"/>
            <a:r>
              <a:rPr lang="en-US" dirty="0"/>
              <a:t>Errors</a:t>
            </a:r>
          </a:p>
          <a:p>
            <a:pPr lvl="1"/>
            <a:r>
              <a:rPr lang="en-US"/>
              <a:t>Variation from factor</a:t>
            </a:r>
            <a:endParaRPr lang="en-US" dirty="0"/>
          </a:p>
          <a:p>
            <a:r>
              <a:rPr lang="en-US" dirty="0"/>
              <a:t>Analysis of variation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834290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050">
            <a:extLst>
              <a:ext uri="{FF2B5EF4-FFF2-40B4-BE49-F238E27FC236}">
                <a16:creationId xmlns:a16="http://schemas.microsoft.com/office/drawing/2014/main" id="{FDFC26CC-0BF3-894F-AB11-22DEA253179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981200"/>
          </a:xfrm>
          <a:noFill/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sz="600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General Full Factorial Designs With </a:t>
            </a:r>
            <a:r>
              <a:rPr lang="en-US" altLang="zh-CN" sz="6000" i="1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k</a:t>
            </a:r>
            <a:r>
              <a:rPr lang="en-US" altLang="zh-CN" sz="600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 Factors</a:t>
            </a:r>
          </a:p>
        </p:txBody>
      </p:sp>
      <p:sp>
        <p:nvSpPr>
          <p:cNvPr id="3074" name="Rectangle 2051">
            <a:extLst>
              <a:ext uri="{FF2B5EF4-FFF2-40B4-BE49-F238E27FC236}">
                <a16:creationId xmlns:a16="http://schemas.microsoft.com/office/drawing/2014/main" id="{A4D3F943-75FC-154A-86C2-888532E4AF4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3505201"/>
            <a:ext cx="8307387" cy="2600325"/>
          </a:xfrm>
        </p:spPr>
        <p:txBody>
          <a:bodyPr/>
          <a:lstStyle/>
          <a:p>
            <a:pPr algn="ctr">
              <a:buNone/>
            </a:pPr>
            <a:endParaRPr lang="en-US" altLang="zh-CN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80251753"/>
      </p:ext>
    </p:extLst>
  </p:cSld>
  <p:clrMapOvr>
    <a:masterClrMapping/>
  </p:clrMapOvr>
  <p:transition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2">
            <a:extLst>
              <a:ext uri="{FF2B5EF4-FFF2-40B4-BE49-F238E27FC236}">
                <a16:creationId xmlns:a16="http://schemas.microsoft.com/office/drawing/2014/main" id="{23A0B5D7-1281-BF4A-ADE3-AF12E753CEE3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07976"/>
            <a:ext cx="4954588" cy="2284413"/>
            <a:chOff x="1200" y="194"/>
            <a:chExt cx="3121" cy="1439"/>
          </a:xfrm>
        </p:grpSpPr>
        <p:sp>
          <p:nvSpPr>
            <p:cNvPr id="4100" name="Freeform 3">
              <a:extLst>
                <a:ext uri="{FF2B5EF4-FFF2-40B4-BE49-F238E27FC236}">
                  <a16:creationId xmlns:a16="http://schemas.microsoft.com/office/drawing/2014/main" id="{848092ED-B990-A24A-A4D9-36B29833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486"/>
              <a:ext cx="1802" cy="1141"/>
            </a:xfrm>
            <a:custGeom>
              <a:avLst/>
              <a:gdLst>
                <a:gd name="T0" fmla="*/ 22 w 1802"/>
                <a:gd name="T1" fmla="*/ 88 h 1141"/>
                <a:gd name="T2" fmla="*/ 0 w 1802"/>
                <a:gd name="T3" fmla="*/ 119 h 1141"/>
                <a:gd name="T4" fmla="*/ 25 w 1802"/>
                <a:gd name="T5" fmla="*/ 176 h 1141"/>
                <a:gd name="T6" fmla="*/ 45 w 1802"/>
                <a:gd name="T7" fmla="*/ 384 h 1141"/>
                <a:gd name="T8" fmla="*/ 45 w 1802"/>
                <a:gd name="T9" fmla="*/ 537 h 1141"/>
                <a:gd name="T10" fmla="*/ 40 w 1802"/>
                <a:gd name="T11" fmla="*/ 734 h 1141"/>
                <a:gd name="T12" fmla="*/ 22 w 1802"/>
                <a:gd name="T13" fmla="*/ 975 h 1141"/>
                <a:gd name="T14" fmla="*/ 0 w 1802"/>
                <a:gd name="T15" fmla="*/ 1113 h 1141"/>
                <a:gd name="T16" fmla="*/ 412 w 1802"/>
                <a:gd name="T17" fmla="*/ 1133 h 1141"/>
                <a:gd name="T18" fmla="*/ 616 w 1802"/>
                <a:gd name="T19" fmla="*/ 1140 h 1141"/>
                <a:gd name="T20" fmla="*/ 1063 w 1802"/>
                <a:gd name="T21" fmla="*/ 1140 h 1141"/>
                <a:gd name="T22" fmla="*/ 1403 w 1802"/>
                <a:gd name="T23" fmla="*/ 1133 h 1141"/>
                <a:gd name="T24" fmla="*/ 1680 w 1802"/>
                <a:gd name="T25" fmla="*/ 1120 h 1141"/>
                <a:gd name="T26" fmla="*/ 1801 w 1802"/>
                <a:gd name="T27" fmla="*/ 1113 h 1141"/>
                <a:gd name="T28" fmla="*/ 1758 w 1802"/>
                <a:gd name="T29" fmla="*/ 941 h 1141"/>
                <a:gd name="T30" fmla="*/ 1733 w 1802"/>
                <a:gd name="T31" fmla="*/ 759 h 1141"/>
                <a:gd name="T32" fmla="*/ 1718 w 1802"/>
                <a:gd name="T33" fmla="*/ 530 h 1141"/>
                <a:gd name="T34" fmla="*/ 1724 w 1802"/>
                <a:gd name="T35" fmla="*/ 389 h 1141"/>
                <a:gd name="T36" fmla="*/ 1751 w 1802"/>
                <a:gd name="T37" fmla="*/ 276 h 1141"/>
                <a:gd name="T38" fmla="*/ 1769 w 1802"/>
                <a:gd name="T39" fmla="*/ 168 h 1141"/>
                <a:gd name="T40" fmla="*/ 1769 w 1802"/>
                <a:gd name="T41" fmla="*/ 131 h 1141"/>
                <a:gd name="T42" fmla="*/ 1751 w 1802"/>
                <a:gd name="T43" fmla="*/ 116 h 1141"/>
                <a:gd name="T44" fmla="*/ 1421 w 1802"/>
                <a:gd name="T45" fmla="*/ 46 h 1141"/>
                <a:gd name="T46" fmla="*/ 1228 w 1802"/>
                <a:gd name="T47" fmla="*/ 15 h 1141"/>
                <a:gd name="T48" fmla="*/ 1126 w 1802"/>
                <a:gd name="T49" fmla="*/ 3 h 1141"/>
                <a:gd name="T50" fmla="*/ 1023 w 1802"/>
                <a:gd name="T51" fmla="*/ 0 h 1141"/>
                <a:gd name="T52" fmla="*/ 702 w 1802"/>
                <a:gd name="T53" fmla="*/ 3 h 1141"/>
                <a:gd name="T54" fmla="*/ 522 w 1802"/>
                <a:gd name="T55" fmla="*/ 23 h 1141"/>
                <a:gd name="T56" fmla="*/ 328 w 1802"/>
                <a:gd name="T57" fmla="*/ 42 h 1141"/>
                <a:gd name="T58" fmla="*/ 97 w 1802"/>
                <a:gd name="T59" fmla="*/ 77 h 1141"/>
                <a:gd name="T60" fmla="*/ 22 w 1802"/>
                <a:gd name="T61" fmla="*/ 88 h 11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802" h="1141">
                  <a:moveTo>
                    <a:pt x="22" y="88"/>
                  </a:moveTo>
                  <a:lnTo>
                    <a:pt x="0" y="119"/>
                  </a:lnTo>
                  <a:lnTo>
                    <a:pt x="25" y="176"/>
                  </a:lnTo>
                  <a:lnTo>
                    <a:pt x="45" y="384"/>
                  </a:lnTo>
                  <a:lnTo>
                    <a:pt x="45" y="537"/>
                  </a:lnTo>
                  <a:lnTo>
                    <a:pt x="40" y="734"/>
                  </a:lnTo>
                  <a:lnTo>
                    <a:pt x="22" y="975"/>
                  </a:lnTo>
                  <a:lnTo>
                    <a:pt x="0" y="1113"/>
                  </a:lnTo>
                  <a:lnTo>
                    <a:pt x="412" y="1133"/>
                  </a:lnTo>
                  <a:lnTo>
                    <a:pt x="616" y="1140"/>
                  </a:lnTo>
                  <a:lnTo>
                    <a:pt x="1063" y="1140"/>
                  </a:lnTo>
                  <a:lnTo>
                    <a:pt x="1403" y="1133"/>
                  </a:lnTo>
                  <a:lnTo>
                    <a:pt x="1680" y="1120"/>
                  </a:lnTo>
                  <a:lnTo>
                    <a:pt x="1801" y="1113"/>
                  </a:lnTo>
                  <a:lnTo>
                    <a:pt x="1758" y="941"/>
                  </a:lnTo>
                  <a:lnTo>
                    <a:pt x="1733" y="759"/>
                  </a:lnTo>
                  <a:lnTo>
                    <a:pt x="1718" y="530"/>
                  </a:lnTo>
                  <a:lnTo>
                    <a:pt x="1724" y="389"/>
                  </a:lnTo>
                  <a:lnTo>
                    <a:pt x="1751" y="276"/>
                  </a:lnTo>
                  <a:lnTo>
                    <a:pt x="1769" y="168"/>
                  </a:lnTo>
                  <a:lnTo>
                    <a:pt x="1769" y="131"/>
                  </a:lnTo>
                  <a:lnTo>
                    <a:pt x="1751" y="116"/>
                  </a:lnTo>
                  <a:lnTo>
                    <a:pt x="1421" y="46"/>
                  </a:lnTo>
                  <a:lnTo>
                    <a:pt x="1228" y="15"/>
                  </a:lnTo>
                  <a:lnTo>
                    <a:pt x="1126" y="3"/>
                  </a:lnTo>
                  <a:lnTo>
                    <a:pt x="1023" y="0"/>
                  </a:lnTo>
                  <a:lnTo>
                    <a:pt x="702" y="3"/>
                  </a:lnTo>
                  <a:lnTo>
                    <a:pt x="522" y="23"/>
                  </a:lnTo>
                  <a:lnTo>
                    <a:pt x="328" y="42"/>
                  </a:lnTo>
                  <a:lnTo>
                    <a:pt x="97" y="77"/>
                  </a:lnTo>
                  <a:lnTo>
                    <a:pt x="22" y="8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" name="Freeform 4">
              <a:extLst>
                <a:ext uri="{FF2B5EF4-FFF2-40B4-BE49-F238E27FC236}">
                  <a16:creationId xmlns:a16="http://schemas.microsoft.com/office/drawing/2014/main" id="{A4A2223E-7129-964E-B7FB-40E3CDE95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598"/>
              <a:ext cx="1797" cy="1032"/>
            </a:xfrm>
            <a:custGeom>
              <a:avLst/>
              <a:gdLst>
                <a:gd name="T0" fmla="*/ 1256 w 1797"/>
                <a:gd name="T1" fmla="*/ 0 h 1032"/>
                <a:gd name="T2" fmla="*/ 1308 w 1797"/>
                <a:gd name="T3" fmla="*/ 4 h 1032"/>
                <a:gd name="T4" fmla="*/ 1338 w 1797"/>
                <a:gd name="T5" fmla="*/ 55 h 1032"/>
                <a:gd name="T6" fmla="*/ 1349 w 1797"/>
                <a:gd name="T7" fmla="*/ 195 h 1032"/>
                <a:gd name="T8" fmla="*/ 1356 w 1797"/>
                <a:gd name="T9" fmla="*/ 397 h 1032"/>
                <a:gd name="T10" fmla="*/ 1344 w 1797"/>
                <a:gd name="T11" fmla="*/ 581 h 1032"/>
                <a:gd name="T12" fmla="*/ 1338 w 1797"/>
                <a:gd name="T13" fmla="*/ 811 h 1032"/>
                <a:gd name="T14" fmla="*/ 1315 w 1797"/>
                <a:gd name="T15" fmla="*/ 943 h 1032"/>
                <a:gd name="T16" fmla="*/ 1308 w 1797"/>
                <a:gd name="T17" fmla="*/ 1008 h 1032"/>
                <a:gd name="T18" fmla="*/ 1796 w 1797"/>
                <a:gd name="T19" fmla="*/ 1031 h 1032"/>
                <a:gd name="T20" fmla="*/ 647 w 1797"/>
                <a:gd name="T21" fmla="*/ 1031 h 1032"/>
                <a:gd name="T22" fmla="*/ 670 w 1797"/>
                <a:gd name="T23" fmla="*/ 984 h 1032"/>
                <a:gd name="T24" fmla="*/ 681 w 1797"/>
                <a:gd name="T25" fmla="*/ 923 h 1032"/>
                <a:gd name="T26" fmla="*/ 495 w 1797"/>
                <a:gd name="T27" fmla="*/ 908 h 1032"/>
                <a:gd name="T28" fmla="*/ 434 w 1797"/>
                <a:gd name="T29" fmla="*/ 864 h 1032"/>
                <a:gd name="T30" fmla="*/ 495 w 1797"/>
                <a:gd name="T31" fmla="*/ 793 h 1032"/>
                <a:gd name="T32" fmla="*/ 499 w 1797"/>
                <a:gd name="T33" fmla="*/ 722 h 1032"/>
                <a:gd name="T34" fmla="*/ 121 w 1797"/>
                <a:gd name="T35" fmla="*/ 674 h 1032"/>
                <a:gd name="T36" fmla="*/ 0 w 1797"/>
                <a:gd name="T37" fmla="*/ 573 h 1032"/>
                <a:gd name="T38" fmla="*/ 0 w 1797"/>
                <a:gd name="T39" fmla="*/ 516 h 1032"/>
                <a:gd name="T40" fmla="*/ 49 w 1797"/>
                <a:gd name="T41" fmla="*/ 491 h 1032"/>
                <a:gd name="T42" fmla="*/ 29 w 1797"/>
                <a:gd name="T43" fmla="*/ 473 h 1032"/>
                <a:gd name="T44" fmla="*/ 128 w 1797"/>
                <a:gd name="T45" fmla="*/ 375 h 1032"/>
                <a:gd name="T46" fmla="*/ 72 w 1797"/>
                <a:gd name="T47" fmla="*/ 277 h 1032"/>
                <a:gd name="T48" fmla="*/ 113 w 1797"/>
                <a:gd name="T49" fmla="*/ 205 h 1032"/>
                <a:gd name="T50" fmla="*/ 168 w 1797"/>
                <a:gd name="T51" fmla="*/ 192 h 1032"/>
                <a:gd name="T52" fmla="*/ 193 w 1797"/>
                <a:gd name="T53" fmla="*/ 156 h 1032"/>
                <a:gd name="T54" fmla="*/ 308 w 1797"/>
                <a:gd name="T55" fmla="*/ 138 h 1032"/>
                <a:gd name="T56" fmla="*/ 488 w 1797"/>
                <a:gd name="T57" fmla="*/ 68 h 1032"/>
                <a:gd name="T58" fmla="*/ 712 w 1797"/>
                <a:gd name="T59" fmla="*/ 30 h 1032"/>
                <a:gd name="T60" fmla="*/ 1256 w 1797"/>
                <a:gd name="T61" fmla="*/ 0 h 1032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797" h="1032">
                  <a:moveTo>
                    <a:pt x="1256" y="0"/>
                  </a:moveTo>
                  <a:lnTo>
                    <a:pt x="1308" y="4"/>
                  </a:lnTo>
                  <a:lnTo>
                    <a:pt x="1338" y="55"/>
                  </a:lnTo>
                  <a:lnTo>
                    <a:pt x="1349" y="195"/>
                  </a:lnTo>
                  <a:lnTo>
                    <a:pt x="1356" y="397"/>
                  </a:lnTo>
                  <a:lnTo>
                    <a:pt x="1344" y="581"/>
                  </a:lnTo>
                  <a:lnTo>
                    <a:pt x="1338" y="811"/>
                  </a:lnTo>
                  <a:lnTo>
                    <a:pt x="1315" y="943"/>
                  </a:lnTo>
                  <a:lnTo>
                    <a:pt x="1308" y="1008"/>
                  </a:lnTo>
                  <a:lnTo>
                    <a:pt x="1796" y="1031"/>
                  </a:lnTo>
                  <a:lnTo>
                    <a:pt x="647" y="1031"/>
                  </a:lnTo>
                  <a:lnTo>
                    <a:pt x="670" y="984"/>
                  </a:lnTo>
                  <a:lnTo>
                    <a:pt x="681" y="923"/>
                  </a:lnTo>
                  <a:lnTo>
                    <a:pt x="495" y="908"/>
                  </a:lnTo>
                  <a:lnTo>
                    <a:pt x="434" y="864"/>
                  </a:lnTo>
                  <a:lnTo>
                    <a:pt x="495" y="793"/>
                  </a:lnTo>
                  <a:lnTo>
                    <a:pt x="499" y="722"/>
                  </a:lnTo>
                  <a:lnTo>
                    <a:pt x="121" y="674"/>
                  </a:lnTo>
                  <a:lnTo>
                    <a:pt x="0" y="573"/>
                  </a:lnTo>
                  <a:lnTo>
                    <a:pt x="0" y="516"/>
                  </a:lnTo>
                  <a:lnTo>
                    <a:pt x="49" y="491"/>
                  </a:lnTo>
                  <a:lnTo>
                    <a:pt x="29" y="473"/>
                  </a:lnTo>
                  <a:lnTo>
                    <a:pt x="128" y="375"/>
                  </a:lnTo>
                  <a:lnTo>
                    <a:pt x="72" y="277"/>
                  </a:lnTo>
                  <a:lnTo>
                    <a:pt x="113" y="205"/>
                  </a:lnTo>
                  <a:lnTo>
                    <a:pt x="168" y="192"/>
                  </a:lnTo>
                  <a:lnTo>
                    <a:pt x="193" y="156"/>
                  </a:lnTo>
                  <a:lnTo>
                    <a:pt x="308" y="138"/>
                  </a:lnTo>
                  <a:lnTo>
                    <a:pt x="488" y="68"/>
                  </a:lnTo>
                  <a:lnTo>
                    <a:pt x="712" y="30"/>
                  </a:lnTo>
                  <a:lnTo>
                    <a:pt x="1256" y="0"/>
                  </a:lnTo>
                </a:path>
              </a:pathLst>
            </a:custGeom>
            <a:solidFill>
              <a:srgbClr val="4C4C4C"/>
            </a:solidFill>
            <a:ln w="12700" cap="rnd" cmpd="sng">
              <a:solidFill>
                <a:srgbClr val="4C4C4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" name="Freeform 5">
              <a:extLst>
                <a:ext uri="{FF2B5EF4-FFF2-40B4-BE49-F238E27FC236}">
                  <a16:creationId xmlns:a16="http://schemas.microsoft.com/office/drawing/2014/main" id="{F9AA7483-1ABF-C448-A76E-F55A288A4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665"/>
              <a:ext cx="607" cy="364"/>
            </a:xfrm>
            <a:custGeom>
              <a:avLst/>
              <a:gdLst>
                <a:gd name="T0" fmla="*/ 523 w 607"/>
                <a:gd name="T1" fmla="*/ 0 h 364"/>
                <a:gd name="T2" fmla="*/ 563 w 607"/>
                <a:gd name="T3" fmla="*/ 32 h 364"/>
                <a:gd name="T4" fmla="*/ 599 w 607"/>
                <a:gd name="T5" fmla="*/ 87 h 364"/>
                <a:gd name="T6" fmla="*/ 606 w 607"/>
                <a:gd name="T7" fmla="*/ 243 h 364"/>
                <a:gd name="T8" fmla="*/ 577 w 607"/>
                <a:gd name="T9" fmla="*/ 281 h 364"/>
                <a:gd name="T10" fmla="*/ 478 w 607"/>
                <a:gd name="T11" fmla="*/ 363 h 364"/>
                <a:gd name="T12" fmla="*/ 310 w 607"/>
                <a:gd name="T13" fmla="*/ 320 h 364"/>
                <a:gd name="T14" fmla="*/ 195 w 607"/>
                <a:gd name="T15" fmla="*/ 271 h 364"/>
                <a:gd name="T16" fmla="*/ 105 w 607"/>
                <a:gd name="T17" fmla="*/ 197 h 364"/>
                <a:gd name="T18" fmla="*/ 52 w 607"/>
                <a:gd name="T19" fmla="*/ 146 h 364"/>
                <a:gd name="T20" fmla="*/ 11 w 607"/>
                <a:gd name="T21" fmla="*/ 77 h 364"/>
                <a:gd name="T22" fmla="*/ 0 w 607"/>
                <a:gd name="T23" fmla="*/ 37 h 364"/>
                <a:gd name="T24" fmla="*/ 523 w 607"/>
                <a:gd name="T25" fmla="*/ 0 h 3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607" h="364">
                  <a:moveTo>
                    <a:pt x="523" y="0"/>
                  </a:moveTo>
                  <a:lnTo>
                    <a:pt x="563" y="32"/>
                  </a:lnTo>
                  <a:lnTo>
                    <a:pt x="599" y="87"/>
                  </a:lnTo>
                  <a:lnTo>
                    <a:pt x="606" y="243"/>
                  </a:lnTo>
                  <a:lnTo>
                    <a:pt x="577" y="281"/>
                  </a:lnTo>
                  <a:lnTo>
                    <a:pt x="478" y="363"/>
                  </a:lnTo>
                  <a:lnTo>
                    <a:pt x="310" y="320"/>
                  </a:lnTo>
                  <a:lnTo>
                    <a:pt x="195" y="271"/>
                  </a:lnTo>
                  <a:lnTo>
                    <a:pt x="105" y="197"/>
                  </a:lnTo>
                  <a:lnTo>
                    <a:pt x="52" y="146"/>
                  </a:lnTo>
                  <a:lnTo>
                    <a:pt x="11" y="77"/>
                  </a:lnTo>
                  <a:lnTo>
                    <a:pt x="0" y="37"/>
                  </a:lnTo>
                  <a:lnTo>
                    <a:pt x="523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3" name="Freeform 6">
              <a:extLst>
                <a:ext uri="{FF2B5EF4-FFF2-40B4-BE49-F238E27FC236}">
                  <a16:creationId xmlns:a16="http://schemas.microsoft.com/office/drawing/2014/main" id="{38CDD226-9CCB-6A49-9E85-E6E1AE37B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750"/>
              <a:ext cx="303" cy="284"/>
            </a:xfrm>
            <a:custGeom>
              <a:avLst/>
              <a:gdLst>
                <a:gd name="T0" fmla="*/ 0 w 303"/>
                <a:gd name="T1" fmla="*/ 16 h 284"/>
                <a:gd name="T2" fmla="*/ 67 w 303"/>
                <a:gd name="T3" fmla="*/ 0 h 284"/>
                <a:gd name="T4" fmla="*/ 153 w 303"/>
                <a:gd name="T5" fmla="*/ 5 h 284"/>
                <a:gd name="T6" fmla="*/ 144 w 303"/>
                <a:gd name="T7" fmla="*/ 81 h 284"/>
                <a:gd name="T8" fmla="*/ 302 w 303"/>
                <a:gd name="T9" fmla="*/ 233 h 284"/>
                <a:gd name="T10" fmla="*/ 230 w 303"/>
                <a:gd name="T11" fmla="*/ 283 h 284"/>
                <a:gd name="T12" fmla="*/ 124 w 303"/>
                <a:gd name="T13" fmla="*/ 238 h 284"/>
                <a:gd name="T14" fmla="*/ 108 w 303"/>
                <a:gd name="T15" fmla="*/ 80 h 284"/>
                <a:gd name="T16" fmla="*/ 83 w 303"/>
                <a:gd name="T17" fmla="*/ 80 h 284"/>
                <a:gd name="T18" fmla="*/ 16 w 303"/>
                <a:gd name="T19" fmla="*/ 30 h 284"/>
                <a:gd name="T20" fmla="*/ 0 w 303"/>
                <a:gd name="T21" fmla="*/ 16 h 2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03" h="284">
                  <a:moveTo>
                    <a:pt x="0" y="16"/>
                  </a:moveTo>
                  <a:lnTo>
                    <a:pt x="67" y="0"/>
                  </a:lnTo>
                  <a:lnTo>
                    <a:pt x="153" y="5"/>
                  </a:lnTo>
                  <a:lnTo>
                    <a:pt x="144" y="81"/>
                  </a:lnTo>
                  <a:lnTo>
                    <a:pt x="302" y="233"/>
                  </a:lnTo>
                  <a:lnTo>
                    <a:pt x="230" y="283"/>
                  </a:lnTo>
                  <a:lnTo>
                    <a:pt x="124" y="238"/>
                  </a:lnTo>
                  <a:lnTo>
                    <a:pt x="108" y="80"/>
                  </a:lnTo>
                  <a:lnTo>
                    <a:pt x="83" y="80"/>
                  </a:lnTo>
                  <a:lnTo>
                    <a:pt x="16" y="30"/>
                  </a:lnTo>
                  <a:lnTo>
                    <a:pt x="0" y="16"/>
                  </a:lnTo>
                </a:path>
              </a:pathLst>
            </a:custGeom>
            <a:solidFill>
              <a:srgbClr val="FFFF00"/>
            </a:solidFill>
            <a:ln w="127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" name="Freeform 7">
              <a:extLst>
                <a:ext uri="{FF2B5EF4-FFF2-40B4-BE49-F238E27FC236}">
                  <a16:creationId xmlns:a16="http://schemas.microsoft.com/office/drawing/2014/main" id="{2559E14F-59E8-724E-9A8D-2780286BE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" y="962"/>
              <a:ext cx="700" cy="344"/>
            </a:xfrm>
            <a:custGeom>
              <a:avLst/>
              <a:gdLst>
                <a:gd name="T0" fmla="*/ 213 w 700"/>
                <a:gd name="T1" fmla="*/ 0 h 344"/>
                <a:gd name="T2" fmla="*/ 247 w 700"/>
                <a:gd name="T3" fmla="*/ 0 h 344"/>
                <a:gd name="T4" fmla="*/ 304 w 700"/>
                <a:gd name="T5" fmla="*/ 26 h 344"/>
                <a:gd name="T6" fmla="*/ 315 w 700"/>
                <a:gd name="T7" fmla="*/ 68 h 344"/>
                <a:gd name="T8" fmla="*/ 286 w 700"/>
                <a:gd name="T9" fmla="*/ 113 h 344"/>
                <a:gd name="T10" fmla="*/ 286 w 700"/>
                <a:gd name="T11" fmla="*/ 130 h 344"/>
                <a:gd name="T12" fmla="*/ 315 w 700"/>
                <a:gd name="T13" fmla="*/ 139 h 344"/>
                <a:gd name="T14" fmla="*/ 636 w 700"/>
                <a:gd name="T15" fmla="*/ 130 h 344"/>
                <a:gd name="T16" fmla="*/ 699 w 700"/>
                <a:gd name="T17" fmla="*/ 144 h 344"/>
                <a:gd name="T18" fmla="*/ 699 w 700"/>
                <a:gd name="T19" fmla="*/ 180 h 344"/>
                <a:gd name="T20" fmla="*/ 670 w 700"/>
                <a:gd name="T21" fmla="*/ 193 h 344"/>
                <a:gd name="T22" fmla="*/ 490 w 700"/>
                <a:gd name="T23" fmla="*/ 196 h 344"/>
                <a:gd name="T24" fmla="*/ 382 w 700"/>
                <a:gd name="T25" fmla="*/ 211 h 344"/>
                <a:gd name="T26" fmla="*/ 359 w 700"/>
                <a:gd name="T27" fmla="*/ 300 h 344"/>
                <a:gd name="T28" fmla="*/ 312 w 700"/>
                <a:gd name="T29" fmla="*/ 318 h 344"/>
                <a:gd name="T30" fmla="*/ 301 w 700"/>
                <a:gd name="T31" fmla="*/ 334 h 344"/>
                <a:gd name="T32" fmla="*/ 256 w 700"/>
                <a:gd name="T33" fmla="*/ 343 h 344"/>
                <a:gd name="T34" fmla="*/ 139 w 700"/>
                <a:gd name="T35" fmla="*/ 343 h 344"/>
                <a:gd name="T36" fmla="*/ 20 w 700"/>
                <a:gd name="T37" fmla="*/ 327 h 344"/>
                <a:gd name="T38" fmla="*/ 0 w 700"/>
                <a:gd name="T39" fmla="*/ 276 h 344"/>
                <a:gd name="T40" fmla="*/ 16 w 700"/>
                <a:gd name="T41" fmla="*/ 213 h 344"/>
                <a:gd name="T42" fmla="*/ 68 w 700"/>
                <a:gd name="T43" fmla="*/ 153 h 344"/>
                <a:gd name="T44" fmla="*/ 121 w 700"/>
                <a:gd name="T45" fmla="*/ 114 h 344"/>
                <a:gd name="T46" fmla="*/ 198 w 700"/>
                <a:gd name="T47" fmla="*/ 79 h 344"/>
                <a:gd name="T48" fmla="*/ 213 w 700"/>
                <a:gd name="T49" fmla="*/ 0 h 34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700" h="344">
                  <a:moveTo>
                    <a:pt x="213" y="0"/>
                  </a:moveTo>
                  <a:lnTo>
                    <a:pt x="247" y="0"/>
                  </a:lnTo>
                  <a:lnTo>
                    <a:pt x="304" y="26"/>
                  </a:lnTo>
                  <a:lnTo>
                    <a:pt x="315" y="68"/>
                  </a:lnTo>
                  <a:lnTo>
                    <a:pt x="286" y="113"/>
                  </a:lnTo>
                  <a:lnTo>
                    <a:pt x="286" y="130"/>
                  </a:lnTo>
                  <a:lnTo>
                    <a:pt x="315" y="139"/>
                  </a:lnTo>
                  <a:lnTo>
                    <a:pt x="636" y="130"/>
                  </a:lnTo>
                  <a:lnTo>
                    <a:pt x="699" y="144"/>
                  </a:lnTo>
                  <a:lnTo>
                    <a:pt x="699" y="180"/>
                  </a:lnTo>
                  <a:lnTo>
                    <a:pt x="670" y="193"/>
                  </a:lnTo>
                  <a:lnTo>
                    <a:pt x="490" y="196"/>
                  </a:lnTo>
                  <a:lnTo>
                    <a:pt x="382" y="211"/>
                  </a:lnTo>
                  <a:lnTo>
                    <a:pt x="359" y="300"/>
                  </a:lnTo>
                  <a:lnTo>
                    <a:pt x="312" y="318"/>
                  </a:lnTo>
                  <a:lnTo>
                    <a:pt x="301" y="334"/>
                  </a:lnTo>
                  <a:lnTo>
                    <a:pt x="256" y="343"/>
                  </a:lnTo>
                  <a:lnTo>
                    <a:pt x="139" y="343"/>
                  </a:lnTo>
                  <a:lnTo>
                    <a:pt x="20" y="327"/>
                  </a:lnTo>
                  <a:lnTo>
                    <a:pt x="0" y="276"/>
                  </a:lnTo>
                  <a:lnTo>
                    <a:pt x="16" y="213"/>
                  </a:lnTo>
                  <a:lnTo>
                    <a:pt x="68" y="153"/>
                  </a:lnTo>
                  <a:lnTo>
                    <a:pt x="121" y="114"/>
                  </a:lnTo>
                  <a:lnTo>
                    <a:pt x="198" y="79"/>
                  </a:lnTo>
                  <a:lnTo>
                    <a:pt x="213" y="0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5" name="Freeform 8">
              <a:extLst>
                <a:ext uri="{FF2B5EF4-FFF2-40B4-BE49-F238E27FC236}">
                  <a16:creationId xmlns:a16="http://schemas.microsoft.com/office/drawing/2014/main" id="{1F0B31EE-5AFA-9E4D-84B8-46E50440C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446"/>
              <a:ext cx="520" cy="151"/>
            </a:xfrm>
            <a:custGeom>
              <a:avLst/>
              <a:gdLst>
                <a:gd name="T0" fmla="*/ 16 w 520"/>
                <a:gd name="T1" fmla="*/ 57 h 151"/>
                <a:gd name="T2" fmla="*/ 101 w 520"/>
                <a:gd name="T3" fmla="*/ 47 h 151"/>
                <a:gd name="T4" fmla="*/ 193 w 520"/>
                <a:gd name="T5" fmla="*/ 43 h 151"/>
                <a:gd name="T6" fmla="*/ 187 w 520"/>
                <a:gd name="T7" fmla="*/ 66 h 151"/>
                <a:gd name="T8" fmla="*/ 171 w 520"/>
                <a:gd name="T9" fmla="*/ 113 h 151"/>
                <a:gd name="T10" fmla="*/ 200 w 520"/>
                <a:gd name="T11" fmla="*/ 141 h 151"/>
                <a:gd name="T12" fmla="*/ 252 w 520"/>
                <a:gd name="T13" fmla="*/ 150 h 151"/>
                <a:gd name="T14" fmla="*/ 317 w 520"/>
                <a:gd name="T15" fmla="*/ 133 h 151"/>
                <a:gd name="T16" fmla="*/ 342 w 520"/>
                <a:gd name="T17" fmla="*/ 120 h 151"/>
                <a:gd name="T18" fmla="*/ 405 w 520"/>
                <a:gd name="T19" fmla="*/ 124 h 151"/>
                <a:gd name="T20" fmla="*/ 434 w 520"/>
                <a:gd name="T21" fmla="*/ 115 h 151"/>
                <a:gd name="T22" fmla="*/ 452 w 520"/>
                <a:gd name="T23" fmla="*/ 93 h 151"/>
                <a:gd name="T24" fmla="*/ 463 w 520"/>
                <a:gd name="T25" fmla="*/ 86 h 151"/>
                <a:gd name="T26" fmla="*/ 519 w 520"/>
                <a:gd name="T27" fmla="*/ 61 h 151"/>
                <a:gd name="T28" fmla="*/ 478 w 520"/>
                <a:gd name="T29" fmla="*/ 12 h 151"/>
                <a:gd name="T30" fmla="*/ 335 w 520"/>
                <a:gd name="T31" fmla="*/ 0 h 151"/>
                <a:gd name="T32" fmla="*/ 269 w 520"/>
                <a:gd name="T33" fmla="*/ 7 h 151"/>
                <a:gd name="T34" fmla="*/ 245 w 520"/>
                <a:gd name="T35" fmla="*/ 0 h 151"/>
                <a:gd name="T36" fmla="*/ 175 w 520"/>
                <a:gd name="T37" fmla="*/ 7 h 151"/>
                <a:gd name="T38" fmla="*/ 139 w 520"/>
                <a:gd name="T39" fmla="*/ 26 h 151"/>
                <a:gd name="T40" fmla="*/ 88 w 520"/>
                <a:gd name="T41" fmla="*/ 7 h 151"/>
                <a:gd name="T42" fmla="*/ 25 w 520"/>
                <a:gd name="T43" fmla="*/ 6 h 151"/>
                <a:gd name="T44" fmla="*/ 0 w 520"/>
                <a:gd name="T45" fmla="*/ 13 h 151"/>
                <a:gd name="T46" fmla="*/ 16 w 520"/>
                <a:gd name="T47" fmla="*/ 57 h 15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520" h="151">
                  <a:moveTo>
                    <a:pt x="16" y="57"/>
                  </a:moveTo>
                  <a:lnTo>
                    <a:pt x="101" y="47"/>
                  </a:lnTo>
                  <a:lnTo>
                    <a:pt x="193" y="43"/>
                  </a:lnTo>
                  <a:lnTo>
                    <a:pt x="187" y="66"/>
                  </a:lnTo>
                  <a:lnTo>
                    <a:pt x="171" y="113"/>
                  </a:lnTo>
                  <a:lnTo>
                    <a:pt x="200" y="141"/>
                  </a:lnTo>
                  <a:lnTo>
                    <a:pt x="252" y="150"/>
                  </a:lnTo>
                  <a:lnTo>
                    <a:pt x="317" y="133"/>
                  </a:lnTo>
                  <a:lnTo>
                    <a:pt x="342" y="120"/>
                  </a:lnTo>
                  <a:lnTo>
                    <a:pt x="405" y="124"/>
                  </a:lnTo>
                  <a:lnTo>
                    <a:pt x="434" y="115"/>
                  </a:lnTo>
                  <a:lnTo>
                    <a:pt x="452" y="93"/>
                  </a:lnTo>
                  <a:lnTo>
                    <a:pt x="463" y="86"/>
                  </a:lnTo>
                  <a:lnTo>
                    <a:pt x="519" y="61"/>
                  </a:lnTo>
                  <a:lnTo>
                    <a:pt x="478" y="12"/>
                  </a:lnTo>
                  <a:lnTo>
                    <a:pt x="335" y="0"/>
                  </a:lnTo>
                  <a:lnTo>
                    <a:pt x="269" y="7"/>
                  </a:lnTo>
                  <a:lnTo>
                    <a:pt x="245" y="0"/>
                  </a:lnTo>
                  <a:lnTo>
                    <a:pt x="175" y="7"/>
                  </a:lnTo>
                  <a:lnTo>
                    <a:pt x="139" y="26"/>
                  </a:lnTo>
                  <a:lnTo>
                    <a:pt x="88" y="7"/>
                  </a:lnTo>
                  <a:lnTo>
                    <a:pt x="25" y="6"/>
                  </a:lnTo>
                  <a:lnTo>
                    <a:pt x="0" y="13"/>
                  </a:lnTo>
                  <a:lnTo>
                    <a:pt x="16" y="57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6" name="Freeform 9">
              <a:extLst>
                <a:ext uri="{FF2B5EF4-FFF2-40B4-BE49-F238E27FC236}">
                  <a16:creationId xmlns:a16="http://schemas.microsoft.com/office/drawing/2014/main" id="{C87518D0-8B5B-9948-8305-075273038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49"/>
              <a:ext cx="856" cy="508"/>
            </a:xfrm>
            <a:custGeom>
              <a:avLst/>
              <a:gdLst>
                <a:gd name="T0" fmla="*/ 7 w 856"/>
                <a:gd name="T1" fmla="*/ 183 h 508"/>
                <a:gd name="T2" fmla="*/ 49 w 856"/>
                <a:gd name="T3" fmla="*/ 167 h 508"/>
                <a:gd name="T4" fmla="*/ 95 w 856"/>
                <a:gd name="T5" fmla="*/ 52 h 508"/>
                <a:gd name="T6" fmla="*/ 128 w 856"/>
                <a:gd name="T7" fmla="*/ 32 h 508"/>
                <a:gd name="T8" fmla="*/ 583 w 856"/>
                <a:gd name="T9" fmla="*/ 0 h 508"/>
                <a:gd name="T10" fmla="*/ 722 w 856"/>
                <a:gd name="T11" fmla="*/ 127 h 508"/>
                <a:gd name="T12" fmla="*/ 733 w 856"/>
                <a:gd name="T13" fmla="*/ 159 h 508"/>
                <a:gd name="T14" fmla="*/ 810 w 856"/>
                <a:gd name="T15" fmla="*/ 162 h 508"/>
                <a:gd name="T16" fmla="*/ 850 w 856"/>
                <a:gd name="T17" fmla="*/ 187 h 508"/>
                <a:gd name="T18" fmla="*/ 855 w 856"/>
                <a:gd name="T19" fmla="*/ 223 h 508"/>
                <a:gd name="T20" fmla="*/ 774 w 856"/>
                <a:gd name="T21" fmla="*/ 264 h 508"/>
                <a:gd name="T22" fmla="*/ 778 w 856"/>
                <a:gd name="T23" fmla="*/ 384 h 508"/>
                <a:gd name="T24" fmla="*/ 736 w 856"/>
                <a:gd name="T25" fmla="*/ 446 h 508"/>
                <a:gd name="T26" fmla="*/ 626 w 856"/>
                <a:gd name="T27" fmla="*/ 480 h 508"/>
                <a:gd name="T28" fmla="*/ 592 w 856"/>
                <a:gd name="T29" fmla="*/ 499 h 508"/>
                <a:gd name="T30" fmla="*/ 520 w 856"/>
                <a:gd name="T31" fmla="*/ 507 h 508"/>
                <a:gd name="T32" fmla="*/ 499 w 856"/>
                <a:gd name="T33" fmla="*/ 499 h 508"/>
                <a:gd name="T34" fmla="*/ 473 w 856"/>
                <a:gd name="T35" fmla="*/ 507 h 508"/>
                <a:gd name="T36" fmla="*/ 412 w 856"/>
                <a:gd name="T37" fmla="*/ 493 h 508"/>
                <a:gd name="T38" fmla="*/ 376 w 856"/>
                <a:gd name="T39" fmla="*/ 480 h 508"/>
                <a:gd name="T40" fmla="*/ 320 w 856"/>
                <a:gd name="T41" fmla="*/ 474 h 508"/>
                <a:gd name="T42" fmla="*/ 243 w 856"/>
                <a:gd name="T43" fmla="*/ 447 h 508"/>
                <a:gd name="T44" fmla="*/ 207 w 856"/>
                <a:gd name="T45" fmla="*/ 426 h 508"/>
                <a:gd name="T46" fmla="*/ 175 w 856"/>
                <a:gd name="T47" fmla="*/ 370 h 508"/>
                <a:gd name="T48" fmla="*/ 144 w 856"/>
                <a:gd name="T49" fmla="*/ 266 h 508"/>
                <a:gd name="T50" fmla="*/ 86 w 856"/>
                <a:gd name="T51" fmla="*/ 276 h 508"/>
                <a:gd name="T52" fmla="*/ 43 w 856"/>
                <a:gd name="T53" fmla="*/ 264 h 508"/>
                <a:gd name="T54" fmla="*/ 0 w 856"/>
                <a:gd name="T55" fmla="*/ 210 h 508"/>
                <a:gd name="T56" fmla="*/ 7 w 856"/>
                <a:gd name="T57" fmla="*/ 183 h 508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856" h="508">
                  <a:moveTo>
                    <a:pt x="7" y="183"/>
                  </a:moveTo>
                  <a:lnTo>
                    <a:pt x="49" y="167"/>
                  </a:lnTo>
                  <a:lnTo>
                    <a:pt x="95" y="52"/>
                  </a:lnTo>
                  <a:lnTo>
                    <a:pt x="128" y="32"/>
                  </a:lnTo>
                  <a:lnTo>
                    <a:pt x="583" y="0"/>
                  </a:lnTo>
                  <a:lnTo>
                    <a:pt x="722" y="127"/>
                  </a:lnTo>
                  <a:lnTo>
                    <a:pt x="733" y="159"/>
                  </a:lnTo>
                  <a:lnTo>
                    <a:pt x="810" y="162"/>
                  </a:lnTo>
                  <a:lnTo>
                    <a:pt x="850" y="187"/>
                  </a:lnTo>
                  <a:lnTo>
                    <a:pt x="855" y="223"/>
                  </a:lnTo>
                  <a:lnTo>
                    <a:pt x="774" y="264"/>
                  </a:lnTo>
                  <a:lnTo>
                    <a:pt x="778" y="384"/>
                  </a:lnTo>
                  <a:lnTo>
                    <a:pt x="736" y="446"/>
                  </a:lnTo>
                  <a:lnTo>
                    <a:pt x="626" y="480"/>
                  </a:lnTo>
                  <a:lnTo>
                    <a:pt x="592" y="499"/>
                  </a:lnTo>
                  <a:lnTo>
                    <a:pt x="520" y="507"/>
                  </a:lnTo>
                  <a:lnTo>
                    <a:pt x="499" y="499"/>
                  </a:lnTo>
                  <a:lnTo>
                    <a:pt x="473" y="507"/>
                  </a:lnTo>
                  <a:lnTo>
                    <a:pt x="412" y="493"/>
                  </a:lnTo>
                  <a:lnTo>
                    <a:pt x="376" y="480"/>
                  </a:lnTo>
                  <a:lnTo>
                    <a:pt x="320" y="474"/>
                  </a:lnTo>
                  <a:lnTo>
                    <a:pt x="243" y="447"/>
                  </a:lnTo>
                  <a:lnTo>
                    <a:pt x="207" y="426"/>
                  </a:lnTo>
                  <a:lnTo>
                    <a:pt x="175" y="370"/>
                  </a:lnTo>
                  <a:lnTo>
                    <a:pt x="144" y="266"/>
                  </a:lnTo>
                  <a:lnTo>
                    <a:pt x="86" y="276"/>
                  </a:lnTo>
                  <a:lnTo>
                    <a:pt x="43" y="264"/>
                  </a:lnTo>
                  <a:lnTo>
                    <a:pt x="0" y="210"/>
                  </a:lnTo>
                  <a:lnTo>
                    <a:pt x="7" y="183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7" name="Freeform 10">
              <a:extLst>
                <a:ext uri="{FF2B5EF4-FFF2-40B4-BE49-F238E27FC236}">
                  <a16:creationId xmlns:a16="http://schemas.microsoft.com/office/drawing/2014/main" id="{22985E15-DE75-D843-BEA6-56EE3F5AD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255"/>
              <a:ext cx="156" cy="122"/>
            </a:xfrm>
            <a:custGeom>
              <a:avLst/>
              <a:gdLst>
                <a:gd name="T0" fmla="*/ 7 w 156"/>
                <a:gd name="T1" fmla="*/ 0 h 122"/>
                <a:gd name="T2" fmla="*/ 0 w 156"/>
                <a:gd name="T3" fmla="*/ 43 h 122"/>
                <a:gd name="T4" fmla="*/ 16 w 156"/>
                <a:gd name="T5" fmla="*/ 78 h 122"/>
                <a:gd name="T6" fmla="*/ 155 w 156"/>
                <a:gd name="T7" fmla="*/ 121 h 122"/>
                <a:gd name="T8" fmla="*/ 133 w 156"/>
                <a:gd name="T9" fmla="*/ 49 h 122"/>
                <a:gd name="T10" fmla="*/ 96 w 156"/>
                <a:gd name="T11" fmla="*/ 20 h 122"/>
                <a:gd name="T12" fmla="*/ 7 w 156"/>
                <a:gd name="T13" fmla="*/ 0 h 1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6" h="122">
                  <a:moveTo>
                    <a:pt x="7" y="0"/>
                  </a:moveTo>
                  <a:lnTo>
                    <a:pt x="0" y="43"/>
                  </a:lnTo>
                  <a:lnTo>
                    <a:pt x="16" y="78"/>
                  </a:lnTo>
                  <a:lnTo>
                    <a:pt x="155" y="121"/>
                  </a:lnTo>
                  <a:lnTo>
                    <a:pt x="133" y="49"/>
                  </a:lnTo>
                  <a:lnTo>
                    <a:pt x="96" y="20"/>
                  </a:lnTo>
                  <a:lnTo>
                    <a:pt x="7" y="0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8" name="Freeform 11">
              <a:extLst>
                <a:ext uri="{FF2B5EF4-FFF2-40B4-BE49-F238E27FC236}">
                  <a16:creationId xmlns:a16="http://schemas.microsoft.com/office/drawing/2014/main" id="{20228E0A-10F3-D648-903D-DD5A3B0FA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199"/>
              <a:ext cx="454" cy="80"/>
            </a:xfrm>
            <a:custGeom>
              <a:avLst/>
              <a:gdLst>
                <a:gd name="T0" fmla="*/ 0 w 454"/>
                <a:gd name="T1" fmla="*/ 79 h 80"/>
                <a:gd name="T2" fmla="*/ 70 w 454"/>
                <a:gd name="T3" fmla="*/ 13 h 80"/>
                <a:gd name="T4" fmla="*/ 146 w 454"/>
                <a:gd name="T5" fmla="*/ 0 h 80"/>
                <a:gd name="T6" fmla="*/ 325 w 454"/>
                <a:gd name="T7" fmla="*/ 0 h 80"/>
                <a:gd name="T8" fmla="*/ 408 w 454"/>
                <a:gd name="T9" fmla="*/ 10 h 80"/>
                <a:gd name="T10" fmla="*/ 453 w 454"/>
                <a:gd name="T11" fmla="*/ 35 h 80"/>
                <a:gd name="T12" fmla="*/ 101 w 454"/>
                <a:gd name="T13" fmla="*/ 79 h 80"/>
                <a:gd name="T14" fmla="*/ 0 w 454"/>
                <a:gd name="T15" fmla="*/ 79 h 8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454" h="80">
                  <a:moveTo>
                    <a:pt x="0" y="79"/>
                  </a:moveTo>
                  <a:lnTo>
                    <a:pt x="70" y="13"/>
                  </a:lnTo>
                  <a:lnTo>
                    <a:pt x="146" y="0"/>
                  </a:lnTo>
                  <a:lnTo>
                    <a:pt x="325" y="0"/>
                  </a:lnTo>
                  <a:lnTo>
                    <a:pt x="408" y="10"/>
                  </a:lnTo>
                  <a:lnTo>
                    <a:pt x="453" y="35"/>
                  </a:lnTo>
                  <a:lnTo>
                    <a:pt x="101" y="79"/>
                  </a:lnTo>
                  <a:lnTo>
                    <a:pt x="0" y="79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9" name="Freeform 12">
              <a:extLst>
                <a:ext uri="{FF2B5EF4-FFF2-40B4-BE49-F238E27FC236}">
                  <a16:creationId xmlns:a16="http://schemas.microsoft.com/office/drawing/2014/main" id="{A570C4C1-532F-D644-81B3-946A54966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57"/>
            </a:xfrm>
            <a:custGeom>
              <a:avLst/>
              <a:gdLst>
                <a:gd name="T0" fmla="*/ 0 w 253"/>
                <a:gd name="T1" fmla="*/ 2 h 57"/>
                <a:gd name="T2" fmla="*/ 23 w 253"/>
                <a:gd name="T3" fmla="*/ 22 h 57"/>
                <a:gd name="T4" fmla="*/ 49 w 253"/>
                <a:gd name="T5" fmla="*/ 49 h 57"/>
                <a:gd name="T6" fmla="*/ 85 w 253"/>
                <a:gd name="T7" fmla="*/ 56 h 57"/>
                <a:gd name="T8" fmla="*/ 173 w 253"/>
                <a:gd name="T9" fmla="*/ 56 h 57"/>
                <a:gd name="T10" fmla="*/ 189 w 253"/>
                <a:gd name="T11" fmla="*/ 49 h 57"/>
                <a:gd name="T12" fmla="*/ 252 w 253"/>
                <a:gd name="T13" fmla="*/ 0 h 57"/>
                <a:gd name="T14" fmla="*/ 119 w 253"/>
                <a:gd name="T15" fmla="*/ 17 h 57"/>
                <a:gd name="T16" fmla="*/ 58 w 253"/>
                <a:gd name="T17" fmla="*/ 17 h 57"/>
                <a:gd name="T18" fmla="*/ 23 w 253"/>
                <a:gd name="T19" fmla="*/ 8 h 57"/>
                <a:gd name="T20" fmla="*/ 0 w 253"/>
                <a:gd name="T21" fmla="*/ 2 h 5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53" h="57">
                  <a:moveTo>
                    <a:pt x="0" y="2"/>
                  </a:moveTo>
                  <a:lnTo>
                    <a:pt x="23" y="22"/>
                  </a:lnTo>
                  <a:lnTo>
                    <a:pt x="49" y="49"/>
                  </a:lnTo>
                  <a:lnTo>
                    <a:pt x="85" y="56"/>
                  </a:lnTo>
                  <a:lnTo>
                    <a:pt x="173" y="56"/>
                  </a:lnTo>
                  <a:lnTo>
                    <a:pt x="189" y="49"/>
                  </a:lnTo>
                  <a:lnTo>
                    <a:pt x="252" y="0"/>
                  </a:lnTo>
                  <a:lnTo>
                    <a:pt x="119" y="17"/>
                  </a:lnTo>
                  <a:lnTo>
                    <a:pt x="58" y="17"/>
                  </a:lnTo>
                  <a:lnTo>
                    <a:pt x="23" y="8"/>
                  </a:lnTo>
                  <a:lnTo>
                    <a:pt x="0" y="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0" name="Freeform 13">
              <a:extLst>
                <a:ext uri="{FF2B5EF4-FFF2-40B4-BE49-F238E27FC236}">
                  <a16:creationId xmlns:a16="http://schemas.microsoft.com/office/drawing/2014/main" id="{B2A5C2BE-678B-EB41-8D6A-F86470427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" y="194"/>
              <a:ext cx="744" cy="276"/>
            </a:xfrm>
            <a:custGeom>
              <a:avLst/>
              <a:gdLst>
                <a:gd name="T0" fmla="*/ 131 w 744"/>
                <a:gd name="T1" fmla="*/ 92 h 276"/>
                <a:gd name="T2" fmla="*/ 252 w 744"/>
                <a:gd name="T3" fmla="*/ 95 h 276"/>
                <a:gd name="T4" fmla="*/ 392 w 744"/>
                <a:gd name="T5" fmla="*/ 89 h 276"/>
                <a:gd name="T6" fmla="*/ 498 w 744"/>
                <a:gd name="T7" fmla="*/ 78 h 276"/>
                <a:gd name="T8" fmla="*/ 572 w 744"/>
                <a:gd name="T9" fmla="*/ 63 h 276"/>
                <a:gd name="T10" fmla="*/ 565 w 744"/>
                <a:gd name="T11" fmla="*/ 98 h 276"/>
                <a:gd name="T12" fmla="*/ 576 w 744"/>
                <a:gd name="T13" fmla="*/ 128 h 276"/>
                <a:gd name="T14" fmla="*/ 608 w 744"/>
                <a:gd name="T15" fmla="*/ 148 h 276"/>
                <a:gd name="T16" fmla="*/ 662 w 744"/>
                <a:gd name="T17" fmla="*/ 162 h 276"/>
                <a:gd name="T18" fmla="*/ 702 w 744"/>
                <a:gd name="T19" fmla="*/ 188 h 276"/>
                <a:gd name="T20" fmla="*/ 716 w 744"/>
                <a:gd name="T21" fmla="*/ 232 h 276"/>
                <a:gd name="T22" fmla="*/ 743 w 744"/>
                <a:gd name="T23" fmla="*/ 232 h 276"/>
                <a:gd name="T24" fmla="*/ 736 w 744"/>
                <a:gd name="T25" fmla="*/ 208 h 276"/>
                <a:gd name="T26" fmla="*/ 729 w 744"/>
                <a:gd name="T27" fmla="*/ 162 h 276"/>
                <a:gd name="T28" fmla="*/ 707 w 744"/>
                <a:gd name="T29" fmla="*/ 112 h 276"/>
                <a:gd name="T30" fmla="*/ 716 w 744"/>
                <a:gd name="T31" fmla="*/ 167 h 276"/>
                <a:gd name="T32" fmla="*/ 644 w 744"/>
                <a:gd name="T33" fmla="*/ 147 h 276"/>
                <a:gd name="T34" fmla="*/ 599 w 744"/>
                <a:gd name="T35" fmla="*/ 127 h 276"/>
                <a:gd name="T36" fmla="*/ 585 w 744"/>
                <a:gd name="T37" fmla="*/ 107 h 276"/>
                <a:gd name="T38" fmla="*/ 579 w 744"/>
                <a:gd name="T39" fmla="*/ 88 h 276"/>
                <a:gd name="T40" fmla="*/ 624 w 744"/>
                <a:gd name="T41" fmla="*/ 112 h 276"/>
                <a:gd name="T42" fmla="*/ 579 w 744"/>
                <a:gd name="T43" fmla="*/ 68 h 276"/>
                <a:gd name="T44" fmla="*/ 613 w 744"/>
                <a:gd name="T45" fmla="*/ 72 h 276"/>
                <a:gd name="T46" fmla="*/ 673 w 744"/>
                <a:gd name="T47" fmla="*/ 84 h 276"/>
                <a:gd name="T48" fmla="*/ 702 w 744"/>
                <a:gd name="T49" fmla="*/ 102 h 276"/>
                <a:gd name="T50" fmla="*/ 673 w 744"/>
                <a:gd name="T51" fmla="*/ 75 h 276"/>
                <a:gd name="T52" fmla="*/ 594 w 744"/>
                <a:gd name="T53" fmla="*/ 41 h 276"/>
                <a:gd name="T54" fmla="*/ 549 w 744"/>
                <a:gd name="T55" fmla="*/ 13 h 276"/>
                <a:gd name="T56" fmla="*/ 446 w 744"/>
                <a:gd name="T57" fmla="*/ 0 h 276"/>
                <a:gd name="T58" fmla="*/ 335 w 744"/>
                <a:gd name="T59" fmla="*/ 3 h 276"/>
                <a:gd name="T60" fmla="*/ 419 w 744"/>
                <a:gd name="T61" fmla="*/ 4 h 276"/>
                <a:gd name="T62" fmla="*/ 507 w 744"/>
                <a:gd name="T63" fmla="*/ 13 h 276"/>
                <a:gd name="T64" fmla="*/ 552 w 744"/>
                <a:gd name="T65" fmla="*/ 27 h 276"/>
                <a:gd name="T66" fmla="*/ 461 w 744"/>
                <a:gd name="T67" fmla="*/ 23 h 276"/>
                <a:gd name="T68" fmla="*/ 353 w 744"/>
                <a:gd name="T69" fmla="*/ 33 h 276"/>
                <a:gd name="T70" fmla="*/ 255 w 744"/>
                <a:gd name="T71" fmla="*/ 53 h 276"/>
                <a:gd name="T72" fmla="*/ 270 w 744"/>
                <a:gd name="T73" fmla="*/ 33 h 276"/>
                <a:gd name="T74" fmla="*/ 219 w 744"/>
                <a:gd name="T75" fmla="*/ 43 h 276"/>
                <a:gd name="T76" fmla="*/ 178 w 744"/>
                <a:gd name="T77" fmla="*/ 65 h 276"/>
                <a:gd name="T78" fmla="*/ 184 w 744"/>
                <a:gd name="T79" fmla="*/ 43 h 276"/>
                <a:gd name="T80" fmla="*/ 203 w 744"/>
                <a:gd name="T81" fmla="*/ 18 h 276"/>
                <a:gd name="T82" fmla="*/ 270 w 744"/>
                <a:gd name="T83" fmla="*/ 3 h 276"/>
                <a:gd name="T84" fmla="*/ 184 w 744"/>
                <a:gd name="T85" fmla="*/ 18 h 276"/>
                <a:gd name="T86" fmla="*/ 131 w 744"/>
                <a:gd name="T87" fmla="*/ 52 h 276"/>
                <a:gd name="T88" fmla="*/ 104 w 744"/>
                <a:gd name="T89" fmla="*/ 89 h 276"/>
                <a:gd name="T90" fmla="*/ 22 w 744"/>
                <a:gd name="T91" fmla="*/ 124 h 276"/>
                <a:gd name="T92" fmla="*/ 0 w 744"/>
                <a:gd name="T93" fmla="*/ 155 h 276"/>
                <a:gd name="T94" fmla="*/ 2 w 744"/>
                <a:gd name="T95" fmla="*/ 198 h 276"/>
                <a:gd name="T96" fmla="*/ 32 w 744"/>
                <a:gd name="T97" fmla="*/ 226 h 276"/>
                <a:gd name="T98" fmla="*/ 77 w 744"/>
                <a:gd name="T99" fmla="*/ 237 h 276"/>
                <a:gd name="T100" fmla="*/ 117 w 744"/>
                <a:gd name="T101" fmla="*/ 275 h 276"/>
                <a:gd name="T102" fmla="*/ 117 w 744"/>
                <a:gd name="T103" fmla="*/ 256 h 276"/>
                <a:gd name="T104" fmla="*/ 108 w 744"/>
                <a:gd name="T105" fmla="*/ 209 h 276"/>
                <a:gd name="T106" fmla="*/ 101 w 744"/>
                <a:gd name="T107" fmla="*/ 112 h 276"/>
                <a:gd name="T108" fmla="*/ 117 w 744"/>
                <a:gd name="T109" fmla="*/ 94 h 276"/>
                <a:gd name="T110" fmla="*/ 131 w 744"/>
                <a:gd name="T111" fmla="*/ 92 h 27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744" h="276">
                  <a:moveTo>
                    <a:pt x="131" y="92"/>
                  </a:moveTo>
                  <a:lnTo>
                    <a:pt x="252" y="95"/>
                  </a:lnTo>
                  <a:lnTo>
                    <a:pt x="392" y="89"/>
                  </a:lnTo>
                  <a:lnTo>
                    <a:pt x="498" y="78"/>
                  </a:lnTo>
                  <a:lnTo>
                    <a:pt x="572" y="63"/>
                  </a:lnTo>
                  <a:lnTo>
                    <a:pt x="565" y="98"/>
                  </a:lnTo>
                  <a:lnTo>
                    <a:pt x="576" y="128"/>
                  </a:lnTo>
                  <a:lnTo>
                    <a:pt x="608" y="148"/>
                  </a:lnTo>
                  <a:lnTo>
                    <a:pt x="662" y="162"/>
                  </a:lnTo>
                  <a:lnTo>
                    <a:pt x="702" y="188"/>
                  </a:lnTo>
                  <a:lnTo>
                    <a:pt x="716" y="232"/>
                  </a:lnTo>
                  <a:lnTo>
                    <a:pt x="743" y="232"/>
                  </a:lnTo>
                  <a:lnTo>
                    <a:pt x="736" y="208"/>
                  </a:lnTo>
                  <a:lnTo>
                    <a:pt x="729" y="162"/>
                  </a:lnTo>
                  <a:lnTo>
                    <a:pt x="707" y="112"/>
                  </a:lnTo>
                  <a:lnTo>
                    <a:pt x="716" y="167"/>
                  </a:lnTo>
                  <a:lnTo>
                    <a:pt x="644" y="147"/>
                  </a:lnTo>
                  <a:lnTo>
                    <a:pt x="599" y="127"/>
                  </a:lnTo>
                  <a:lnTo>
                    <a:pt x="585" y="107"/>
                  </a:lnTo>
                  <a:lnTo>
                    <a:pt x="579" y="88"/>
                  </a:lnTo>
                  <a:lnTo>
                    <a:pt x="624" y="112"/>
                  </a:lnTo>
                  <a:lnTo>
                    <a:pt x="579" y="68"/>
                  </a:lnTo>
                  <a:lnTo>
                    <a:pt x="613" y="72"/>
                  </a:lnTo>
                  <a:lnTo>
                    <a:pt x="673" y="84"/>
                  </a:lnTo>
                  <a:lnTo>
                    <a:pt x="702" y="102"/>
                  </a:lnTo>
                  <a:lnTo>
                    <a:pt x="673" y="75"/>
                  </a:lnTo>
                  <a:lnTo>
                    <a:pt x="594" y="41"/>
                  </a:lnTo>
                  <a:lnTo>
                    <a:pt x="549" y="13"/>
                  </a:lnTo>
                  <a:lnTo>
                    <a:pt x="446" y="0"/>
                  </a:lnTo>
                  <a:lnTo>
                    <a:pt x="335" y="3"/>
                  </a:lnTo>
                  <a:lnTo>
                    <a:pt x="419" y="4"/>
                  </a:lnTo>
                  <a:lnTo>
                    <a:pt x="507" y="13"/>
                  </a:lnTo>
                  <a:lnTo>
                    <a:pt x="552" y="27"/>
                  </a:lnTo>
                  <a:lnTo>
                    <a:pt x="461" y="23"/>
                  </a:lnTo>
                  <a:lnTo>
                    <a:pt x="353" y="33"/>
                  </a:lnTo>
                  <a:lnTo>
                    <a:pt x="255" y="53"/>
                  </a:lnTo>
                  <a:lnTo>
                    <a:pt x="270" y="33"/>
                  </a:lnTo>
                  <a:lnTo>
                    <a:pt x="219" y="43"/>
                  </a:lnTo>
                  <a:lnTo>
                    <a:pt x="178" y="65"/>
                  </a:lnTo>
                  <a:lnTo>
                    <a:pt x="184" y="43"/>
                  </a:lnTo>
                  <a:lnTo>
                    <a:pt x="203" y="18"/>
                  </a:lnTo>
                  <a:lnTo>
                    <a:pt x="270" y="3"/>
                  </a:lnTo>
                  <a:lnTo>
                    <a:pt x="184" y="18"/>
                  </a:lnTo>
                  <a:lnTo>
                    <a:pt x="131" y="52"/>
                  </a:lnTo>
                  <a:lnTo>
                    <a:pt x="104" y="89"/>
                  </a:lnTo>
                  <a:lnTo>
                    <a:pt x="22" y="124"/>
                  </a:lnTo>
                  <a:lnTo>
                    <a:pt x="0" y="155"/>
                  </a:lnTo>
                  <a:lnTo>
                    <a:pt x="2" y="198"/>
                  </a:lnTo>
                  <a:lnTo>
                    <a:pt x="32" y="226"/>
                  </a:lnTo>
                  <a:lnTo>
                    <a:pt x="77" y="237"/>
                  </a:lnTo>
                  <a:lnTo>
                    <a:pt x="117" y="275"/>
                  </a:lnTo>
                  <a:lnTo>
                    <a:pt x="117" y="256"/>
                  </a:lnTo>
                  <a:lnTo>
                    <a:pt x="108" y="209"/>
                  </a:lnTo>
                  <a:lnTo>
                    <a:pt x="101" y="112"/>
                  </a:lnTo>
                  <a:lnTo>
                    <a:pt x="117" y="94"/>
                  </a:lnTo>
                  <a:lnTo>
                    <a:pt x="131" y="9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1" name="Freeform 14">
              <a:extLst>
                <a:ext uri="{FF2B5EF4-FFF2-40B4-BE49-F238E27FC236}">
                  <a16:creationId xmlns:a16="http://schemas.microsoft.com/office/drawing/2014/main" id="{04D19CB0-1DAD-C84C-B4D6-B24B810D8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335"/>
              <a:ext cx="125" cy="42"/>
            </a:xfrm>
            <a:custGeom>
              <a:avLst/>
              <a:gdLst>
                <a:gd name="T0" fmla="*/ 15 w 125"/>
                <a:gd name="T1" fmla="*/ 41 h 42"/>
                <a:gd name="T2" fmla="*/ 73 w 125"/>
                <a:gd name="T3" fmla="*/ 32 h 42"/>
                <a:gd name="T4" fmla="*/ 119 w 125"/>
                <a:gd name="T5" fmla="*/ 21 h 42"/>
                <a:gd name="T6" fmla="*/ 124 w 125"/>
                <a:gd name="T7" fmla="*/ 6 h 42"/>
                <a:gd name="T8" fmla="*/ 106 w 125"/>
                <a:gd name="T9" fmla="*/ 0 h 42"/>
                <a:gd name="T10" fmla="*/ 84 w 125"/>
                <a:gd name="T11" fmla="*/ 3 h 42"/>
                <a:gd name="T12" fmla="*/ 55 w 125"/>
                <a:gd name="T13" fmla="*/ 21 h 42"/>
                <a:gd name="T14" fmla="*/ 4 w 125"/>
                <a:gd name="T15" fmla="*/ 32 h 42"/>
                <a:gd name="T16" fmla="*/ 0 w 125"/>
                <a:gd name="T17" fmla="*/ 41 h 42"/>
                <a:gd name="T18" fmla="*/ 15 w 125"/>
                <a:gd name="T19" fmla="*/ 41 h 4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42">
                  <a:moveTo>
                    <a:pt x="15" y="41"/>
                  </a:moveTo>
                  <a:lnTo>
                    <a:pt x="73" y="32"/>
                  </a:lnTo>
                  <a:lnTo>
                    <a:pt x="119" y="21"/>
                  </a:lnTo>
                  <a:lnTo>
                    <a:pt x="124" y="6"/>
                  </a:lnTo>
                  <a:lnTo>
                    <a:pt x="106" y="0"/>
                  </a:lnTo>
                  <a:lnTo>
                    <a:pt x="84" y="3"/>
                  </a:lnTo>
                  <a:lnTo>
                    <a:pt x="55" y="21"/>
                  </a:lnTo>
                  <a:lnTo>
                    <a:pt x="4" y="32"/>
                  </a:lnTo>
                  <a:lnTo>
                    <a:pt x="0" y="41"/>
                  </a:lnTo>
                  <a:lnTo>
                    <a:pt x="15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2" name="Freeform 15">
              <a:extLst>
                <a:ext uri="{FF2B5EF4-FFF2-40B4-BE49-F238E27FC236}">
                  <a16:creationId xmlns:a16="http://schemas.microsoft.com/office/drawing/2014/main" id="{F59D84C5-9F38-B148-8D74-9D65B6D41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326"/>
              <a:ext cx="119" cy="39"/>
            </a:xfrm>
            <a:custGeom>
              <a:avLst/>
              <a:gdLst>
                <a:gd name="T0" fmla="*/ 20 w 119"/>
                <a:gd name="T1" fmla="*/ 0 h 39"/>
                <a:gd name="T2" fmla="*/ 0 w 119"/>
                <a:gd name="T3" fmla="*/ 3 h 39"/>
                <a:gd name="T4" fmla="*/ 0 w 119"/>
                <a:gd name="T5" fmla="*/ 16 h 39"/>
                <a:gd name="T6" fmla="*/ 30 w 119"/>
                <a:gd name="T7" fmla="*/ 24 h 39"/>
                <a:gd name="T8" fmla="*/ 77 w 119"/>
                <a:gd name="T9" fmla="*/ 30 h 39"/>
                <a:gd name="T10" fmla="*/ 107 w 119"/>
                <a:gd name="T11" fmla="*/ 38 h 39"/>
                <a:gd name="T12" fmla="*/ 118 w 119"/>
                <a:gd name="T13" fmla="*/ 32 h 39"/>
                <a:gd name="T14" fmla="*/ 113 w 119"/>
                <a:gd name="T15" fmla="*/ 26 h 39"/>
                <a:gd name="T16" fmla="*/ 89 w 119"/>
                <a:gd name="T17" fmla="*/ 12 h 39"/>
                <a:gd name="T18" fmla="*/ 52 w 119"/>
                <a:gd name="T19" fmla="*/ 9 h 39"/>
                <a:gd name="T20" fmla="*/ 36 w 119"/>
                <a:gd name="T21" fmla="*/ 4 h 39"/>
                <a:gd name="T22" fmla="*/ 20 w 119"/>
                <a:gd name="T23" fmla="*/ 0 h 3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9" h="39">
                  <a:moveTo>
                    <a:pt x="20" y="0"/>
                  </a:moveTo>
                  <a:lnTo>
                    <a:pt x="0" y="3"/>
                  </a:lnTo>
                  <a:lnTo>
                    <a:pt x="0" y="16"/>
                  </a:lnTo>
                  <a:lnTo>
                    <a:pt x="30" y="24"/>
                  </a:lnTo>
                  <a:lnTo>
                    <a:pt x="77" y="30"/>
                  </a:lnTo>
                  <a:lnTo>
                    <a:pt x="107" y="38"/>
                  </a:lnTo>
                  <a:lnTo>
                    <a:pt x="118" y="32"/>
                  </a:lnTo>
                  <a:lnTo>
                    <a:pt x="113" y="26"/>
                  </a:lnTo>
                  <a:lnTo>
                    <a:pt x="89" y="12"/>
                  </a:lnTo>
                  <a:lnTo>
                    <a:pt x="52" y="9"/>
                  </a:lnTo>
                  <a:lnTo>
                    <a:pt x="36" y="4"/>
                  </a:lnTo>
                  <a:lnTo>
                    <a:pt x="2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3" name="Freeform 16">
              <a:extLst>
                <a:ext uri="{FF2B5EF4-FFF2-40B4-BE49-F238E27FC236}">
                  <a16:creationId xmlns:a16="http://schemas.microsoft.com/office/drawing/2014/main" id="{7BBDD664-E81F-DC40-9AEE-2179726D6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385"/>
              <a:ext cx="28" cy="16"/>
            </a:xfrm>
            <a:custGeom>
              <a:avLst/>
              <a:gdLst>
                <a:gd name="T0" fmla="*/ 27 w 28"/>
                <a:gd name="T1" fmla="*/ 4 h 16"/>
                <a:gd name="T2" fmla="*/ 13 w 28"/>
                <a:gd name="T3" fmla="*/ 0 h 16"/>
                <a:gd name="T4" fmla="*/ 0 w 28"/>
                <a:gd name="T5" fmla="*/ 8 h 16"/>
                <a:gd name="T6" fmla="*/ 11 w 28"/>
                <a:gd name="T7" fmla="*/ 15 h 16"/>
                <a:gd name="T8" fmla="*/ 25 w 28"/>
                <a:gd name="T9" fmla="*/ 15 h 16"/>
                <a:gd name="T10" fmla="*/ 27 w 28"/>
                <a:gd name="T11" fmla="*/ 4 h 1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" h="16">
                  <a:moveTo>
                    <a:pt x="27" y="4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11" y="15"/>
                  </a:lnTo>
                  <a:lnTo>
                    <a:pt x="25" y="15"/>
                  </a:lnTo>
                  <a:lnTo>
                    <a:pt x="27" y="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4" name="Freeform 17">
              <a:extLst>
                <a:ext uri="{FF2B5EF4-FFF2-40B4-BE49-F238E27FC236}">
                  <a16:creationId xmlns:a16="http://schemas.microsoft.com/office/drawing/2014/main" id="{2987E71C-7EB1-B74E-BAD4-DB93B8515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380"/>
              <a:ext cx="26" cy="13"/>
            </a:xfrm>
            <a:custGeom>
              <a:avLst/>
              <a:gdLst>
                <a:gd name="T0" fmla="*/ 13 w 26"/>
                <a:gd name="T1" fmla="*/ 0 h 13"/>
                <a:gd name="T2" fmla="*/ 0 w 26"/>
                <a:gd name="T3" fmla="*/ 7 h 13"/>
                <a:gd name="T4" fmla="*/ 9 w 26"/>
                <a:gd name="T5" fmla="*/ 12 h 13"/>
                <a:gd name="T6" fmla="*/ 25 w 26"/>
                <a:gd name="T7" fmla="*/ 12 h 13"/>
                <a:gd name="T8" fmla="*/ 25 w 26"/>
                <a:gd name="T9" fmla="*/ 2 h 13"/>
                <a:gd name="T10" fmla="*/ 13 w 26"/>
                <a:gd name="T11" fmla="*/ 0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13">
                  <a:moveTo>
                    <a:pt x="13" y="0"/>
                  </a:moveTo>
                  <a:lnTo>
                    <a:pt x="0" y="7"/>
                  </a:lnTo>
                  <a:lnTo>
                    <a:pt x="9" y="12"/>
                  </a:lnTo>
                  <a:lnTo>
                    <a:pt x="25" y="12"/>
                  </a:lnTo>
                  <a:lnTo>
                    <a:pt x="25" y="2"/>
                  </a:lnTo>
                  <a:lnTo>
                    <a:pt x="13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5" name="Freeform 18">
              <a:extLst>
                <a:ext uri="{FF2B5EF4-FFF2-40B4-BE49-F238E27FC236}">
                  <a16:creationId xmlns:a16="http://schemas.microsoft.com/office/drawing/2014/main" id="{8627D948-8EF1-714A-8638-88D727148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410"/>
              <a:ext cx="166" cy="147"/>
            </a:xfrm>
            <a:custGeom>
              <a:avLst/>
              <a:gdLst>
                <a:gd name="T0" fmla="*/ 22 w 166"/>
                <a:gd name="T1" fmla="*/ 3 h 147"/>
                <a:gd name="T2" fmla="*/ 5 w 166"/>
                <a:gd name="T3" fmla="*/ 49 h 147"/>
                <a:gd name="T4" fmla="*/ 0 w 166"/>
                <a:gd name="T5" fmla="*/ 92 h 147"/>
                <a:gd name="T6" fmla="*/ 18 w 166"/>
                <a:gd name="T7" fmla="*/ 120 h 147"/>
                <a:gd name="T8" fmla="*/ 48 w 166"/>
                <a:gd name="T9" fmla="*/ 140 h 147"/>
                <a:gd name="T10" fmla="*/ 95 w 166"/>
                <a:gd name="T11" fmla="*/ 146 h 147"/>
                <a:gd name="T12" fmla="*/ 145 w 166"/>
                <a:gd name="T13" fmla="*/ 136 h 147"/>
                <a:gd name="T14" fmla="*/ 163 w 166"/>
                <a:gd name="T15" fmla="*/ 113 h 147"/>
                <a:gd name="T16" fmla="*/ 165 w 166"/>
                <a:gd name="T17" fmla="*/ 84 h 147"/>
                <a:gd name="T18" fmla="*/ 151 w 166"/>
                <a:gd name="T19" fmla="*/ 55 h 147"/>
                <a:gd name="T20" fmla="*/ 83 w 166"/>
                <a:gd name="T21" fmla="*/ 0 h 147"/>
                <a:gd name="T22" fmla="*/ 140 w 166"/>
                <a:gd name="T23" fmla="*/ 53 h 147"/>
                <a:gd name="T24" fmla="*/ 152 w 166"/>
                <a:gd name="T25" fmla="*/ 92 h 147"/>
                <a:gd name="T26" fmla="*/ 151 w 166"/>
                <a:gd name="T27" fmla="*/ 113 h 147"/>
                <a:gd name="T28" fmla="*/ 133 w 166"/>
                <a:gd name="T29" fmla="*/ 132 h 147"/>
                <a:gd name="T30" fmla="*/ 95 w 166"/>
                <a:gd name="T31" fmla="*/ 136 h 147"/>
                <a:gd name="T32" fmla="*/ 52 w 166"/>
                <a:gd name="T33" fmla="*/ 132 h 147"/>
                <a:gd name="T34" fmla="*/ 25 w 166"/>
                <a:gd name="T35" fmla="*/ 113 h 147"/>
                <a:gd name="T36" fmla="*/ 11 w 166"/>
                <a:gd name="T37" fmla="*/ 93 h 147"/>
                <a:gd name="T38" fmla="*/ 11 w 166"/>
                <a:gd name="T39" fmla="*/ 55 h 147"/>
                <a:gd name="T40" fmla="*/ 18 w 166"/>
                <a:gd name="T41" fmla="*/ 26 h 147"/>
                <a:gd name="T42" fmla="*/ 22 w 166"/>
                <a:gd name="T43" fmla="*/ 3 h 1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66" h="147">
                  <a:moveTo>
                    <a:pt x="22" y="3"/>
                  </a:moveTo>
                  <a:lnTo>
                    <a:pt x="5" y="49"/>
                  </a:lnTo>
                  <a:lnTo>
                    <a:pt x="0" y="92"/>
                  </a:lnTo>
                  <a:lnTo>
                    <a:pt x="18" y="120"/>
                  </a:lnTo>
                  <a:lnTo>
                    <a:pt x="48" y="140"/>
                  </a:lnTo>
                  <a:lnTo>
                    <a:pt x="95" y="146"/>
                  </a:lnTo>
                  <a:lnTo>
                    <a:pt x="145" y="136"/>
                  </a:lnTo>
                  <a:lnTo>
                    <a:pt x="163" y="113"/>
                  </a:lnTo>
                  <a:lnTo>
                    <a:pt x="165" y="84"/>
                  </a:lnTo>
                  <a:lnTo>
                    <a:pt x="151" y="55"/>
                  </a:lnTo>
                  <a:lnTo>
                    <a:pt x="83" y="0"/>
                  </a:lnTo>
                  <a:lnTo>
                    <a:pt x="140" y="53"/>
                  </a:lnTo>
                  <a:lnTo>
                    <a:pt x="152" y="92"/>
                  </a:lnTo>
                  <a:lnTo>
                    <a:pt x="151" y="113"/>
                  </a:lnTo>
                  <a:lnTo>
                    <a:pt x="133" y="132"/>
                  </a:lnTo>
                  <a:lnTo>
                    <a:pt x="95" y="136"/>
                  </a:lnTo>
                  <a:lnTo>
                    <a:pt x="52" y="132"/>
                  </a:lnTo>
                  <a:lnTo>
                    <a:pt x="25" y="113"/>
                  </a:lnTo>
                  <a:lnTo>
                    <a:pt x="11" y="93"/>
                  </a:lnTo>
                  <a:lnTo>
                    <a:pt x="11" y="55"/>
                  </a:lnTo>
                  <a:lnTo>
                    <a:pt x="18" y="26"/>
                  </a:lnTo>
                  <a:lnTo>
                    <a:pt x="22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6" name="Freeform 19">
              <a:extLst>
                <a:ext uri="{FF2B5EF4-FFF2-40B4-BE49-F238E27FC236}">
                  <a16:creationId xmlns:a16="http://schemas.microsoft.com/office/drawing/2014/main" id="{CDF7F5F1-7C4C-1941-9C34-CDF3F8C21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543"/>
              <a:ext cx="331" cy="44"/>
            </a:xfrm>
            <a:custGeom>
              <a:avLst/>
              <a:gdLst>
                <a:gd name="T0" fmla="*/ 0 w 331"/>
                <a:gd name="T1" fmla="*/ 11 h 44"/>
                <a:gd name="T2" fmla="*/ 23 w 331"/>
                <a:gd name="T3" fmla="*/ 0 h 44"/>
                <a:gd name="T4" fmla="*/ 41 w 331"/>
                <a:gd name="T5" fmla="*/ 5 h 44"/>
                <a:gd name="T6" fmla="*/ 27 w 331"/>
                <a:gd name="T7" fmla="*/ 17 h 44"/>
                <a:gd name="T8" fmla="*/ 69 w 331"/>
                <a:gd name="T9" fmla="*/ 27 h 44"/>
                <a:gd name="T10" fmla="*/ 108 w 331"/>
                <a:gd name="T11" fmla="*/ 40 h 44"/>
                <a:gd name="T12" fmla="*/ 151 w 331"/>
                <a:gd name="T13" fmla="*/ 40 h 44"/>
                <a:gd name="T14" fmla="*/ 206 w 331"/>
                <a:gd name="T15" fmla="*/ 31 h 44"/>
                <a:gd name="T16" fmla="*/ 303 w 331"/>
                <a:gd name="T17" fmla="*/ 17 h 44"/>
                <a:gd name="T18" fmla="*/ 303 w 331"/>
                <a:gd name="T19" fmla="*/ 5 h 44"/>
                <a:gd name="T20" fmla="*/ 330 w 331"/>
                <a:gd name="T21" fmla="*/ 7 h 44"/>
                <a:gd name="T22" fmla="*/ 330 w 331"/>
                <a:gd name="T23" fmla="*/ 25 h 44"/>
                <a:gd name="T24" fmla="*/ 310 w 331"/>
                <a:gd name="T25" fmla="*/ 27 h 44"/>
                <a:gd name="T26" fmla="*/ 296 w 331"/>
                <a:gd name="T27" fmla="*/ 23 h 44"/>
                <a:gd name="T28" fmla="*/ 162 w 331"/>
                <a:gd name="T29" fmla="*/ 43 h 44"/>
                <a:gd name="T30" fmla="*/ 105 w 331"/>
                <a:gd name="T31" fmla="*/ 43 h 44"/>
                <a:gd name="T32" fmla="*/ 41 w 331"/>
                <a:gd name="T33" fmla="*/ 25 h 44"/>
                <a:gd name="T34" fmla="*/ 27 w 331"/>
                <a:gd name="T35" fmla="*/ 23 h 44"/>
                <a:gd name="T36" fmla="*/ 13 w 331"/>
                <a:gd name="T37" fmla="*/ 27 h 44"/>
                <a:gd name="T38" fmla="*/ 0 w 331"/>
                <a:gd name="T39" fmla="*/ 23 h 44"/>
                <a:gd name="T40" fmla="*/ 0 w 331"/>
                <a:gd name="T41" fmla="*/ 11 h 4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331" h="44">
                  <a:moveTo>
                    <a:pt x="0" y="11"/>
                  </a:moveTo>
                  <a:lnTo>
                    <a:pt x="23" y="0"/>
                  </a:lnTo>
                  <a:lnTo>
                    <a:pt x="41" y="5"/>
                  </a:lnTo>
                  <a:lnTo>
                    <a:pt x="27" y="17"/>
                  </a:lnTo>
                  <a:lnTo>
                    <a:pt x="69" y="27"/>
                  </a:lnTo>
                  <a:lnTo>
                    <a:pt x="108" y="40"/>
                  </a:lnTo>
                  <a:lnTo>
                    <a:pt x="151" y="40"/>
                  </a:lnTo>
                  <a:lnTo>
                    <a:pt x="206" y="31"/>
                  </a:lnTo>
                  <a:lnTo>
                    <a:pt x="303" y="17"/>
                  </a:lnTo>
                  <a:lnTo>
                    <a:pt x="303" y="5"/>
                  </a:lnTo>
                  <a:lnTo>
                    <a:pt x="330" y="7"/>
                  </a:lnTo>
                  <a:lnTo>
                    <a:pt x="330" y="25"/>
                  </a:lnTo>
                  <a:lnTo>
                    <a:pt x="310" y="27"/>
                  </a:lnTo>
                  <a:lnTo>
                    <a:pt x="296" y="23"/>
                  </a:lnTo>
                  <a:lnTo>
                    <a:pt x="162" y="43"/>
                  </a:lnTo>
                  <a:lnTo>
                    <a:pt x="105" y="43"/>
                  </a:lnTo>
                  <a:lnTo>
                    <a:pt x="41" y="25"/>
                  </a:lnTo>
                  <a:lnTo>
                    <a:pt x="27" y="23"/>
                  </a:lnTo>
                  <a:lnTo>
                    <a:pt x="13" y="27"/>
                  </a:lnTo>
                  <a:lnTo>
                    <a:pt x="0" y="23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7" name="Freeform 20">
              <a:extLst>
                <a:ext uri="{FF2B5EF4-FFF2-40B4-BE49-F238E27FC236}">
                  <a16:creationId xmlns:a16="http://schemas.microsoft.com/office/drawing/2014/main" id="{692CCF49-3027-C145-9B1D-FB1D0F8C6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60"/>
            </a:xfrm>
            <a:custGeom>
              <a:avLst/>
              <a:gdLst>
                <a:gd name="T0" fmla="*/ 0 w 253"/>
                <a:gd name="T1" fmla="*/ 8 h 60"/>
                <a:gd name="T2" fmla="*/ 16 w 253"/>
                <a:gd name="T3" fmla="*/ 22 h 60"/>
                <a:gd name="T4" fmla="*/ 34 w 253"/>
                <a:gd name="T5" fmla="*/ 49 h 60"/>
                <a:gd name="T6" fmla="*/ 70 w 253"/>
                <a:gd name="T7" fmla="*/ 59 h 60"/>
                <a:gd name="T8" fmla="*/ 157 w 253"/>
                <a:gd name="T9" fmla="*/ 59 h 60"/>
                <a:gd name="T10" fmla="*/ 180 w 253"/>
                <a:gd name="T11" fmla="*/ 53 h 60"/>
                <a:gd name="T12" fmla="*/ 252 w 253"/>
                <a:gd name="T13" fmla="*/ 0 h 60"/>
                <a:gd name="T14" fmla="*/ 232 w 253"/>
                <a:gd name="T15" fmla="*/ 2 h 60"/>
                <a:gd name="T16" fmla="*/ 167 w 253"/>
                <a:gd name="T17" fmla="*/ 49 h 60"/>
                <a:gd name="T18" fmla="*/ 148 w 253"/>
                <a:gd name="T19" fmla="*/ 51 h 60"/>
                <a:gd name="T20" fmla="*/ 81 w 253"/>
                <a:gd name="T21" fmla="*/ 53 h 60"/>
                <a:gd name="T22" fmla="*/ 49 w 253"/>
                <a:gd name="T23" fmla="*/ 47 h 60"/>
                <a:gd name="T24" fmla="*/ 36 w 253"/>
                <a:gd name="T25" fmla="*/ 39 h 60"/>
                <a:gd name="T26" fmla="*/ 23 w 253"/>
                <a:gd name="T27" fmla="*/ 20 h 60"/>
                <a:gd name="T28" fmla="*/ 0 w 253"/>
                <a:gd name="T29" fmla="*/ 8 h 6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53" h="60">
                  <a:moveTo>
                    <a:pt x="0" y="8"/>
                  </a:moveTo>
                  <a:lnTo>
                    <a:pt x="16" y="22"/>
                  </a:lnTo>
                  <a:lnTo>
                    <a:pt x="34" y="49"/>
                  </a:lnTo>
                  <a:lnTo>
                    <a:pt x="70" y="59"/>
                  </a:lnTo>
                  <a:lnTo>
                    <a:pt x="157" y="59"/>
                  </a:lnTo>
                  <a:lnTo>
                    <a:pt x="180" y="53"/>
                  </a:lnTo>
                  <a:lnTo>
                    <a:pt x="252" y="0"/>
                  </a:lnTo>
                  <a:lnTo>
                    <a:pt x="232" y="2"/>
                  </a:lnTo>
                  <a:lnTo>
                    <a:pt x="167" y="49"/>
                  </a:lnTo>
                  <a:lnTo>
                    <a:pt x="148" y="51"/>
                  </a:lnTo>
                  <a:lnTo>
                    <a:pt x="81" y="53"/>
                  </a:lnTo>
                  <a:lnTo>
                    <a:pt x="49" y="47"/>
                  </a:lnTo>
                  <a:lnTo>
                    <a:pt x="36" y="39"/>
                  </a:lnTo>
                  <a:lnTo>
                    <a:pt x="23" y="2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8" name="Freeform 21">
              <a:extLst>
                <a:ext uri="{FF2B5EF4-FFF2-40B4-BE49-F238E27FC236}">
                  <a16:creationId xmlns:a16="http://schemas.microsoft.com/office/drawing/2014/main" id="{4E791535-E6FE-FB4E-B2E0-83EA5E9EC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" y="401"/>
              <a:ext cx="879" cy="366"/>
            </a:xfrm>
            <a:custGeom>
              <a:avLst/>
              <a:gdLst>
                <a:gd name="T0" fmla="*/ 150 w 879"/>
                <a:gd name="T1" fmla="*/ 84 h 366"/>
                <a:gd name="T2" fmla="*/ 169 w 879"/>
                <a:gd name="T3" fmla="*/ 130 h 366"/>
                <a:gd name="T4" fmla="*/ 197 w 879"/>
                <a:gd name="T5" fmla="*/ 218 h 366"/>
                <a:gd name="T6" fmla="*/ 224 w 879"/>
                <a:gd name="T7" fmla="*/ 269 h 366"/>
                <a:gd name="T8" fmla="*/ 261 w 879"/>
                <a:gd name="T9" fmla="*/ 289 h 366"/>
                <a:gd name="T10" fmla="*/ 346 w 879"/>
                <a:gd name="T11" fmla="*/ 314 h 366"/>
                <a:gd name="T12" fmla="*/ 406 w 879"/>
                <a:gd name="T13" fmla="*/ 324 h 366"/>
                <a:gd name="T14" fmla="*/ 438 w 879"/>
                <a:gd name="T15" fmla="*/ 341 h 366"/>
                <a:gd name="T16" fmla="*/ 487 w 879"/>
                <a:gd name="T17" fmla="*/ 347 h 366"/>
                <a:gd name="T18" fmla="*/ 508 w 879"/>
                <a:gd name="T19" fmla="*/ 330 h 366"/>
                <a:gd name="T20" fmla="*/ 546 w 879"/>
                <a:gd name="T21" fmla="*/ 341 h 366"/>
                <a:gd name="T22" fmla="*/ 604 w 879"/>
                <a:gd name="T23" fmla="*/ 338 h 366"/>
                <a:gd name="T24" fmla="*/ 624 w 879"/>
                <a:gd name="T25" fmla="*/ 324 h 366"/>
                <a:gd name="T26" fmla="*/ 669 w 879"/>
                <a:gd name="T27" fmla="*/ 307 h 366"/>
                <a:gd name="T28" fmla="*/ 736 w 879"/>
                <a:gd name="T29" fmla="*/ 285 h 366"/>
                <a:gd name="T30" fmla="*/ 770 w 879"/>
                <a:gd name="T31" fmla="*/ 257 h 366"/>
                <a:gd name="T32" fmla="*/ 782 w 879"/>
                <a:gd name="T33" fmla="*/ 222 h 366"/>
                <a:gd name="T34" fmla="*/ 775 w 879"/>
                <a:gd name="T35" fmla="*/ 54 h 366"/>
                <a:gd name="T36" fmla="*/ 800 w 879"/>
                <a:gd name="T37" fmla="*/ 80 h 366"/>
                <a:gd name="T38" fmla="*/ 865 w 879"/>
                <a:gd name="T39" fmla="*/ 68 h 366"/>
                <a:gd name="T40" fmla="*/ 826 w 879"/>
                <a:gd name="T41" fmla="*/ 11 h 366"/>
                <a:gd name="T42" fmla="*/ 755 w 879"/>
                <a:gd name="T43" fmla="*/ 4 h 366"/>
                <a:gd name="T44" fmla="*/ 833 w 879"/>
                <a:gd name="T45" fmla="*/ 0 h 366"/>
                <a:gd name="T46" fmla="*/ 878 w 879"/>
                <a:gd name="T47" fmla="*/ 34 h 366"/>
                <a:gd name="T48" fmla="*/ 876 w 879"/>
                <a:gd name="T49" fmla="*/ 74 h 366"/>
                <a:gd name="T50" fmla="*/ 800 w 879"/>
                <a:gd name="T51" fmla="*/ 113 h 366"/>
                <a:gd name="T52" fmla="*/ 793 w 879"/>
                <a:gd name="T53" fmla="*/ 252 h 366"/>
                <a:gd name="T54" fmla="*/ 748 w 879"/>
                <a:gd name="T55" fmla="*/ 306 h 366"/>
                <a:gd name="T56" fmla="*/ 613 w 879"/>
                <a:gd name="T57" fmla="*/ 347 h 366"/>
                <a:gd name="T58" fmla="*/ 508 w 879"/>
                <a:gd name="T59" fmla="*/ 365 h 366"/>
                <a:gd name="T60" fmla="*/ 425 w 879"/>
                <a:gd name="T61" fmla="*/ 341 h 366"/>
                <a:gd name="T62" fmla="*/ 344 w 879"/>
                <a:gd name="T63" fmla="*/ 334 h 366"/>
                <a:gd name="T64" fmla="*/ 265 w 879"/>
                <a:gd name="T65" fmla="*/ 307 h 366"/>
                <a:gd name="T66" fmla="*/ 224 w 879"/>
                <a:gd name="T67" fmla="*/ 279 h 366"/>
                <a:gd name="T68" fmla="*/ 182 w 879"/>
                <a:gd name="T69" fmla="*/ 222 h 366"/>
                <a:gd name="T70" fmla="*/ 150 w 879"/>
                <a:gd name="T71" fmla="*/ 116 h 366"/>
                <a:gd name="T72" fmla="*/ 101 w 879"/>
                <a:gd name="T73" fmla="*/ 129 h 366"/>
                <a:gd name="T74" fmla="*/ 47 w 879"/>
                <a:gd name="T75" fmla="*/ 110 h 366"/>
                <a:gd name="T76" fmla="*/ 0 w 879"/>
                <a:gd name="T77" fmla="*/ 58 h 366"/>
                <a:gd name="T78" fmla="*/ 13 w 879"/>
                <a:gd name="T79" fmla="*/ 27 h 366"/>
                <a:gd name="T80" fmla="*/ 47 w 879"/>
                <a:gd name="T81" fmla="*/ 14 h 366"/>
                <a:gd name="T82" fmla="*/ 52 w 879"/>
                <a:gd name="T83" fmla="*/ 20 h 366"/>
                <a:gd name="T84" fmla="*/ 22 w 879"/>
                <a:gd name="T85" fmla="*/ 31 h 366"/>
                <a:gd name="T86" fmla="*/ 13 w 879"/>
                <a:gd name="T87" fmla="*/ 54 h 366"/>
                <a:gd name="T88" fmla="*/ 61 w 879"/>
                <a:gd name="T89" fmla="*/ 108 h 366"/>
                <a:gd name="T90" fmla="*/ 144 w 879"/>
                <a:gd name="T91" fmla="*/ 108 h 366"/>
                <a:gd name="T92" fmla="*/ 130 w 879"/>
                <a:gd name="T93" fmla="*/ 54 h 366"/>
                <a:gd name="T94" fmla="*/ 150 w 879"/>
                <a:gd name="T95" fmla="*/ 84 h 36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79" h="366">
                  <a:moveTo>
                    <a:pt x="150" y="84"/>
                  </a:moveTo>
                  <a:lnTo>
                    <a:pt x="169" y="130"/>
                  </a:lnTo>
                  <a:lnTo>
                    <a:pt x="197" y="218"/>
                  </a:lnTo>
                  <a:lnTo>
                    <a:pt x="224" y="269"/>
                  </a:lnTo>
                  <a:lnTo>
                    <a:pt x="261" y="289"/>
                  </a:lnTo>
                  <a:lnTo>
                    <a:pt x="346" y="314"/>
                  </a:lnTo>
                  <a:lnTo>
                    <a:pt x="406" y="324"/>
                  </a:lnTo>
                  <a:lnTo>
                    <a:pt x="438" y="341"/>
                  </a:lnTo>
                  <a:lnTo>
                    <a:pt x="487" y="347"/>
                  </a:lnTo>
                  <a:lnTo>
                    <a:pt x="508" y="330"/>
                  </a:lnTo>
                  <a:lnTo>
                    <a:pt x="546" y="341"/>
                  </a:lnTo>
                  <a:lnTo>
                    <a:pt x="604" y="338"/>
                  </a:lnTo>
                  <a:lnTo>
                    <a:pt x="624" y="324"/>
                  </a:lnTo>
                  <a:lnTo>
                    <a:pt x="669" y="307"/>
                  </a:lnTo>
                  <a:lnTo>
                    <a:pt x="736" y="285"/>
                  </a:lnTo>
                  <a:lnTo>
                    <a:pt x="770" y="257"/>
                  </a:lnTo>
                  <a:lnTo>
                    <a:pt x="782" y="222"/>
                  </a:lnTo>
                  <a:lnTo>
                    <a:pt x="775" y="54"/>
                  </a:lnTo>
                  <a:lnTo>
                    <a:pt x="800" y="80"/>
                  </a:lnTo>
                  <a:lnTo>
                    <a:pt x="865" y="68"/>
                  </a:lnTo>
                  <a:lnTo>
                    <a:pt x="826" y="11"/>
                  </a:lnTo>
                  <a:lnTo>
                    <a:pt x="755" y="4"/>
                  </a:lnTo>
                  <a:lnTo>
                    <a:pt x="833" y="0"/>
                  </a:lnTo>
                  <a:lnTo>
                    <a:pt x="878" y="34"/>
                  </a:lnTo>
                  <a:lnTo>
                    <a:pt x="876" y="74"/>
                  </a:lnTo>
                  <a:lnTo>
                    <a:pt x="800" y="113"/>
                  </a:lnTo>
                  <a:lnTo>
                    <a:pt x="793" y="252"/>
                  </a:lnTo>
                  <a:lnTo>
                    <a:pt x="748" y="306"/>
                  </a:lnTo>
                  <a:lnTo>
                    <a:pt x="613" y="347"/>
                  </a:lnTo>
                  <a:lnTo>
                    <a:pt x="508" y="365"/>
                  </a:lnTo>
                  <a:lnTo>
                    <a:pt x="425" y="341"/>
                  </a:lnTo>
                  <a:lnTo>
                    <a:pt x="344" y="334"/>
                  </a:lnTo>
                  <a:lnTo>
                    <a:pt x="265" y="307"/>
                  </a:lnTo>
                  <a:lnTo>
                    <a:pt x="224" y="279"/>
                  </a:lnTo>
                  <a:lnTo>
                    <a:pt x="182" y="222"/>
                  </a:lnTo>
                  <a:lnTo>
                    <a:pt x="150" y="116"/>
                  </a:lnTo>
                  <a:lnTo>
                    <a:pt x="101" y="129"/>
                  </a:lnTo>
                  <a:lnTo>
                    <a:pt x="47" y="110"/>
                  </a:lnTo>
                  <a:lnTo>
                    <a:pt x="0" y="58"/>
                  </a:lnTo>
                  <a:lnTo>
                    <a:pt x="13" y="27"/>
                  </a:lnTo>
                  <a:lnTo>
                    <a:pt x="47" y="14"/>
                  </a:lnTo>
                  <a:lnTo>
                    <a:pt x="52" y="20"/>
                  </a:lnTo>
                  <a:lnTo>
                    <a:pt x="22" y="31"/>
                  </a:lnTo>
                  <a:lnTo>
                    <a:pt x="13" y="54"/>
                  </a:lnTo>
                  <a:lnTo>
                    <a:pt x="61" y="108"/>
                  </a:lnTo>
                  <a:lnTo>
                    <a:pt x="144" y="108"/>
                  </a:lnTo>
                  <a:lnTo>
                    <a:pt x="130" y="54"/>
                  </a:lnTo>
                  <a:lnTo>
                    <a:pt x="150" y="8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9" name="Freeform 22">
              <a:extLst>
                <a:ext uri="{FF2B5EF4-FFF2-40B4-BE49-F238E27FC236}">
                  <a16:creationId xmlns:a16="http://schemas.microsoft.com/office/drawing/2014/main" id="{0667C104-E8CB-A644-A6A7-BB405EA73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651"/>
              <a:ext cx="147" cy="18"/>
            </a:xfrm>
            <a:custGeom>
              <a:avLst/>
              <a:gdLst>
                <a:gd name="T0" fmla="*/ 9 w 147"/>
                <a:gd name="T1" fmla="*/ 0 h 18"/>
                <a:gd name="T2" fmla="*/ 29 w 147"/>
                <a:gd name="T3" fmla="*/ 7 h 18"/>
                <a:gd name="T4" fmla="*/ 67 w 147"/>
                <a:gd name="T5" fmla="*/ 10 h 18"/>
                <a:gd name="T6" fmla="*/ 99 w 147"/>
                <a:gd name="T7" fmla="*/ 10 h 18"/>
                <a:gd name="T8" fmla="*/ 139 w 147"/>
                <a:gd name="T9" fmla="*/ 7 h 18"/>
                <a:gd name="T10" fmla="*/ 146 w 147"/>
                <a:gd name="T11" fmla="*/ 14 h 18"/>
                <a:gd name="T12" fmla="*/ 119 w 147"/>
                <a:gd name="T13" fmla="*/ 17 h 18"/>
                <a:gd name="T14" fmla="*/ 67 w 147"/>
                <a:gd name="T15" fmla="*/ 17 h 18"/>
                <a:gd name="T16" fmla="*/ 29 w 147"/>
                <a:gd name="T17" fmla="*/ 14 h 18"/>
                <a:gd name="T18" fmla="*/ 0 w 147"/>
                <a:gd name="T19" fmla="*/ 3 h 18"/>
                <a:gd name="T20" fmla="*/ 9 w 147"/>
                <a:gd name="T21" fmla="*/ 0 h 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47" h="18">
                  <a:moveTo>
                    <a:pt x="9" y="0"/>
                  </a:moveTo>
                  <a:lnTo>
                    <a:pt x="29" y="7"/>
                  </a:lnTo>
                  <a:lnTo>
                    <a:pt x="67" y="10"/>
                  </a:lnTo>
                  <a:lnTo>
                    <a:pt x="99" y="10"/>
                  </a:lnTo>
                  <a:lnTo>
                    <a:pt x="139" y="7"/>
                  </a:lnTo>
                  <a:lnTo>
                    <a:pt x="146" y="14"/>
                  </a:lnTo>
                  <a:lnTo>
                    <a:pt x="119" y="17"/>
                  </a:lnTo>
                  <a:lnTo>
                    <a:pt x="67" y="17"/>
                  </a:lnTo>
                  <a:lnTo>
                    <a:pt x="29" y="14"/>
                  </a:lnTo>
                  <a:lnTo>
                    <a:pt x="0" y="3"/>
                  </a:lnTo>
                  <a:lnTo>
                    <a:pt x="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0" name="Freeform 23">
              <a:extLst>
                <a:ext uri="{FF2B5EF4-FFF2-40B4-BE49-F238E27FC236}">
                  <a16:creationId xmlns:a16="http://schemas.microsoft.com/office/drawing/2014/main" id="{88F1CE84-5BA1-3742-B3CB-72E7591D1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" y="447"/>
              <a:ext cx="126" cy="26"/>
            </a:xfrm>
            <a:custGeom>
              <a:avLst/>
              <a:gdLst>
                <a:gd name="T0" fmla="*/ 123 w 126"/>
                <a:gd name="T1" fmla="*/ 15 h 26"/>
                <a:gd name="T2" fmla="*/ 84 w 126"/>
                <a:gd name="T3" fmla="*/ 3 h 26"/>
                <a:gd name="T4" fmla="*/ 39 w 126"/>
                <a:gd name="T5" fmla="*/ 0 h 26"/>
                <a:gd name="T6" fmla="*/ 2 w 126"/>
                <a:gd name="T7" fmla="*/ 0 h 26"/>
                <a:gd name="T8" fmla="*/ 0 w 126"/>
                <a:gd name="T9" fmla="*/ 8 h 26"/>
                <a:gd name="T10" fmla="*/ 46 w 126"/>
                <a:gd name="T11" fmla="*/ 8 h 26"/>
                <a:gd name="T12" fmla="*/ 89 w 126"/>
                <a:gd name="T13" fmla="*/ 13 h 26"/>
                <a:gd name="T14" fmla="*/ 125 w 126"/>
                <a:gd name="T15" fmla="*/ 25 h 26"/>
                <a:gd name="T16" fmla="*/ 123 w 126"/>
                <a:gd name="T17" fmla="*/ 15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6" h="26">
                  <a:moveTo>
                    <a:pt x="123" y="15"/>
                  </a:moveTo>
                  <a:lnTo>
                    <a:pt x="84" y="3"/>
                  </a:lnTo>
                  <a:lnTo>
                    <a:pt x="39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46" y="8"/>
                  </a:lnTo>
                  <a:lnTo>
                    <a:pt x="89" y="13"/>
                  </a:lnTo>
                  <a:lnTo>
                    <a:pt x="125" y="25"/>
                  </a:lnTo>
                  <a:lnTo>
                    <a:pt x="123" y="1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1" name="Freeform 24">
              <a:extLst>
                <a:ext uri="{FF2B5EF4-FFF2-40B4-BE49-F238E27FC236}">
                  <a16:creationId xmlns:a16="http://schemas.microsoft.com/office/drawing/2014/main" id="{5CBE732F-621B-D147-9564-BD58C8066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416"/>
              <a:ext cx="66" cy="44"/>
            </a:xfrm>
            <a:custGeom>
              <a:avLst/>
              <a:gdLst>
                <a:gd name="T0" fmla="*/ 0 w 66"/>
                <a:gd name="T1" fmla="*/ 33 h 44"/>
                <a:gd name="T2" fmla="*/ 22 w 66"/>
                <a:gd name="T3" fmla="*/ 17 h 44"/>
                <a:gd name="T4" fmla="*/ 61 w 66"/>
                <a:gd name="T5" fmla="*/ 0 h 44"/>
                <a:gd name="T6" fmla="*/ 65 w 66"/>
                <a:gd name="T7" fmla="*/ 8 h 44"/>
                <a:gd name="T8" fmla="*/ 33 w 66"/>
                <a:gd name="T9" fmla="*/ 20 h 44"/>
                <a:gd name="T10" fmla="*/ 0 w 66"/>
                <a:gd name="T11" fmla="*/ 43 h 44"/>
                <a:gd name="T12" fmla="*/ 0 w 66"/>
                <a:gd name="T13" fmla="*/ 33 h 4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4">
                  <a:moveTo>
                    <a:pt x="0" y="33"/>
                  </a:moveTo>
                  <a:lnTo>
                    <a:pt x="22" y="17"/>
                  </a:lnTo>
                  <a:lnTo>
                    <a:pt x="61" y="0"/>
                  </a:lnTo>
                  <a:lnTo>
                    <a:pt x="65" y="8"/>
                  </a:lnTo>
                  <a:lnTo>
                    <a:pt x="33" y="20"/>
                  </a:lnTo>
                  <a:lnTo>
                    <a:pt x="0" y="43"/>
                  </a:lnTo>
                  <a:lnTo>
                    <a:pt x="0" y="3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2" name="Freeform 25">
              <a:extLst>
                <a:ext uri="{FF2B5EF4-FFF2-40B4-BE49-F238E27FC236}">
                  <a16:creationId xmlns:a16="http://schemas.microsoft.com/office/drawing/2014/main" id="{B8ECBDF1-3227-334A-ADFD-DCEDF320D3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633"/>
              <a:ext cx="660" cy="477"/>
            </a:xfrm>
            <a:custGeom>
              <a:avLst/>
              <a:gdLst>
                <a:gd name="T0" fmla="*/ 645 w 660"/>
                <a:gd name="T1" fmla="*/ 0 h 477"/>
                <a:gd name="T2" fmla="*/ 468 w 660"/>
                <a:gd name="T3" fmla="*/ 32 h 477"/>
                <a:gd name="T4" fmla="*/ 274 w 660"/>
                <a:gd name="T5" fmla="*/ 101 h 477"/>
                <a:gd name="T6" fmla="*/ 158 w 660"/>
                <a:gd name="T7" fmla="*/ 119 h 477"/>
                <a:gd name="T8" fmla="*/ 139 w 660"/>
                <a:gd name="T9" fmla="*/ 158 h 477"/>
                <a:gd name="T10" fmla="*/ 97 w 660"/>
                <a:gd name="T11" fmla="*/ 166 h 477"/>
                <a:gd name="T12" fmla="*/ 47 w 660"/>
                <a:gd name="T13" fmla="*/ 239 h 477"/>
                <a:gd name="T14" fmla="*/ 81 w 660"/>
                <a:gd name="T15" fmla="*/ 303 h 477"/>
                <a:gd name="T16" fmla="*/ 50 w 660"/>
                <a:gd name="T17" fmla="*/ 342 h 477"/>
                <a:gd name="T18" fmla="*/ 74 w 660"/>
                <a:gd name="T19" fmla="*/ 366 h 477"/>
                <a:gd name="T20" fmla="*/ 0 w 660"/>
                <a:gd name="T21" fmla="*/ 443 h 477"/>
                <a:gd name="T22" fmla="*/ 18 w 660"/>
                <a:gd name="T23" fmla="*/ 457 h 477"/>
                <a:gd name="T24" fmla="*/ 43 w 660"/>
                <a:gd name="T25" fmla="*/ 450 h 477"/>
                <a:gd name="T26" fmla="*/ 31 w 660"/>
                <a:gd name="T27" fmla="*/ 438 h 477"/>
                <a:gd name="T28" fmla="*/ 104 w 660"/>
                <a:gd name="T29" fmla="*/ 358 h 477"/>
                <a:gd name="T30" fmla="*/ 277 w 660"/>
                <a:gd name="T31" fmla="*/ 362 h 477"/>
                <a:gd name="T32" fmla="*/ 463 w 660"/>
                <a:gd name="T33" fmla="*/ 453 h 477"/>
                <a:gd name="T34" fmla="*/ 202 w 660"/>
                <a:gd name="T35" fmla="*/ 445 h 477"/>
                <a:gd name="T36" fmla="*/ 279 w 660"/>
                <a:gd name="T37" fmla="*/ 450 h 477"/>
                <a:gd name="T38" fmla="*/ 355 w 660"/>
                <a:gd name="T39" fmla="*/ 476 h 477"/>
                <a:gd name="T40" fmla="*/ 547 w 660"/>
                <a:gd name="T41" fmla="*/ 466 h 477"/>
                <a:gd name="T42" fmla="*/ 659 w 660"/>
                <a:gd name="T43" fmla="*/ 466 h 477"/>
                <a:gd name="T44" fmla="*/ 544 w 660"/>
                <a:gd name="T45" fmla="*/ 457 h 477"/>
                <a:gd name="T46" fmla="*/ 544 w 660"/>
                <a:gd name="T47" fmla="*/ 406 h 477"/>
                <a:gd name="T48" fmla="*/ 412 w 660"/>
                <a:gd name="T49" fmla="*/ 261 h 477"/>
                <a:gd name="T50" fmla="*/ 297 w 660"/>
                <a:gd name="T51" fmla="*/ 209 h 477"/>
                <a:gd name="T52" fmla="*/ 407 w 660"/>
                <a:gd name="T53" fmla="*/ 270 h 477"/>
                <a:gd name="T54" fmla="*/ 477 w 660"/>
                <a:gd name="T55" fmla="*/ 371 h 477"/>
                <a:gd name="T56" fmla="*/ 477 w 660"/>
                <a:gd name="T57" fmla="*/ 443 h 477"/>
                <a:gd name="T58" fmla="*/ 277 w 660"/>
                <a:gd name="T59" fmla="*/ 350 h 477"/>
                <a:gd name="T60" fmla="*/ 191 w 660"/>
                <a:gd name="T61" fmla="*/ 335 h 477"/>
                <a:gd name="T62" fmla="*/ 94 w 660"/>
                <a:gd name="T63" fmla="*/ 298 h 477"/>
                <a:gd name="T64" fmla="*/ 67 w 660"/>
                <a:gd name="T65" fmla="*/ 247 h 477"/>
                <a:gd name="T66" fmla="*/ 97 w 660"/>
                <a:gd name="T67" fmla="*/ 218 h 477"/>
                <a:gd name="T68" fmla="*/ 97 w 660"/>
                <a:gd name="T69" fmla="*/ 178 h 477"/>
                <a:gd name="T70" fmla="*/ 144 w 660"/>
                <a:gd name="T71" fmla="*/ 164 h 477"/>
                <a:gd name="T72" fmla="*/ 202 w 660"/>
                <a:gd name="T73" fmla="*/ 178 h 477"/>
                <a:gd name="T74" fmla="*/ 171 w 660"/>
                <a:gd name="T75" fmla="*/ 145 h 477"/>
                <a:gd name="T76" fmla="*/ 191 w 660"/>
                <a:gd name="T77" fmla="*/ 118 h 477"/>
                <a:gd name="T78" fmla="*/ 279 w 660"/>
                <a:gd name="T79" fmla="*/ 106 h 477"/>
                <a:gd name="T80" fmla="*/ 479 w 660"/>
                <a:gd name="T81" fmla="*/ 32 h 477"/>
                <a:gd name="T82" fmla="*/ 645 w 660"/>
                <a:gd name="T83" fmla="*/ 0 h 47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660" h="477">
                  <a:moveTo>
                    <a:pt x="645" y="0"/>
                  </a:moveTo>
                  <a:lnTo>
                    <a:pt x="468" y="32"/>
                  </a:lnTo>
                  <a:lnTo>
                    <a:pt x="274" y="101"/>
                  </a:lnTo>
                  <a:lnTo>
                    <a:pt x="158" y="119"/>
                  </a:lnTo>
                  <a:lnTo>
                    <a:pt x="139" y="158"/>
                  </a:lnTo>
                  <a:lnTo>
                    <a:pt x="97" y="166"/>
                  </a:lnTo>
                  <a:lnTo>
                    <a:pt x="47" y="239"/>
                  </a:lnTo>
                  <a:lnTo>
                    <a:pt x="81" y="303"/>
                  </a:lnTo>
                  <a:lnTo>
                    <a:pt x="50" y="342"/>
                  </a:lnTo>
                  <a:lnTo>
                    <a:pt x="74" y="366"/>
                  </a:lnTo>
                  <a:lnTo>
                    <a:pt x="0" y="443"/>
                  </a:lnTo>
                  <a:lnTo>
                    <a:pt x="18" y="457"/>
                  </a:lnTo>
                  <a:lnTo>
                    <a:pt x="43" y="450"/>
                  </a:lnTo>
                  <a:lnTo>
                    <a:pt x="31" y="438"/>
                  </a:lnTo>
                  <a:lnTo>
                    <a:pt x="104" y="358"/>
                  </a:lnTo>
                  <a:lnTo>
                    <a:pt x="277" y="362"/>
                  </a:lnTo>
                  <a:lnTo>
                    <a:pt x="463" y="453"/>
                  </a:lnTo>
                  <a:lnTo>
                    <a:pt x="202" y="445"/>
                  </a:lnTo>
                  <a:lnTo>
                    <a:pt x="279" y="450"/>
                  </a:lnTo>
                  <a:lnTo>
                    <a:pt x="355" y="476"/>
                  </a:lnTo>
                  <a:lnTo>
                    <a:pt x="547" y="466"/>
                  </a:lnTo>
                  <a:lnTo>
                    <a:pt x="659" y="466"/>
                  </a:lnTo>
                  <a:lnTo>
                    <a:pt x="544" y="457"/>
                  </a:lnTo>
                  <a:lnTo>
                    <a:pt x="544" y="406"/>
                  </a:lnTo>
                  <a:lnTo>
                    <a:pt x="412" y="261"/>
                  </a:lnTo>
                  <a:lnTo>
                    <a:pt x="297" y="209"/>
                  </a:lnTo>
                  <a:lnTo>
                    <a:pt x="407" y="270"/>
                  </a:lnTo>
                  <a:lnTo>
                    <a:pt x="477" y="371"/>
                  </a:lnTo>
                  <a:lnTo>
                    <a:pt x="477" y="443"/>
                  </a:lnTo>
                  <a:lnTo>
                    <a:pt x="277" y="350"/>
                  </a:lnTo>
                  <a:lnTo>
                    <a:pt x="191" y="335"/>
                  </a:lnTo>
                  <a:lnTo>
                    <a:pt x="94" y="298"/>
                  </a:lnTo>
                  <a:lnTo>
                    <a:pt x="67" y="247"/>
                  </a:lnTo>
                  <a:lnTo>
                    <a:pt x="97" y="218"/>
                  </a:lnTo>
                  <a:lnTo>
                    <a:pt x="97" y="178"/>
                  </a:lnTo>
                  <a:lnTo>
                    <a:pt x="144" y="164"/>
                  </a:lnTo>
                  <a:lnTo>
                    <a:pt x="202" y="178"/>
                  </a:lnTo>
                  <a:lnTo>
                    <a:pt x="171" y="145"/>
                  </a:lnTo>
                  <a:lnTo>
                    <a:pt x="191" y="118"/>
                  </a:lnTo>
                  <a:lnTo>
                    <a:pt x="279" y="106"/>
                  </a:lnTo>
                  <a:lnTo>
                    <a:pt x="479" y="32"/>
                  </a:lnTo>
                  <a:lnTo>
                    <a:pt x="64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3" name="Freeform 26">
              <a:extLst>
                <a:ext uri="{FF2B5EF4-FFF2-40B4-BE49-F238E27FC236}">
                  <a16:creationId xmlns:a16="http://schemas.microsoft.com/office/drawing/2014/main" id="{08A26D7C-AF37-AE4C-8788-836DADB225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1071"/>
              <a:ext cx="696" cy="259"/>
            </a:xfrm>
            <a:custGeom>
              <a:avLst/>
              <a:gdLst>
                <a:gd name="T0" fmla="*/ 115 w 696"/>
                <a:gd name="T1" fmla="*/ 0 h 259"/>
                <a:gd name="T2" fmla="*/ 22 w 696"/>
                <a:gd name="T3" fmla="*/ 43 h 259"/>
                <a:gd name="T4" fmla="*/ 22 w 696"/>
                <a:gd name="T5" fmla="*/ 99 h 259"/>
                <a:gd name="T6" fmla="*/ 140 w 696"/>
                <a:gd name="T7" fmla="*/ 192 h 259"/>
                <a:gd name="T8" fmla="*/ 393 w 696"/>
                <a:gd name="T9" fmla="*/ 175 h 259"/>
                <a:gd name="T10" fmla="*/ 506 w 696"/>
                <a:gd name="T11" fmla="*/ 223 h 259"/>
                <a:gd name="T12" fmla="*/ 598 w 696"/>
                <a:gd name="T13" fmla="*/ 220 h 259"/>
                <a:gd name="T14" fmla="*/ 609 w 696"/>
                <a:gd name="T15" fmla="*/ 127 h 259"/>
                <a:gd name="T16" fmla="*/ 695 w 696"/>
                <a:gd name="T17" fmla="*/ 35 h 259"/>
                <a:gd name="T18" fmla="*/ 643 w 696"/>
                <a:gd name="T19" fmla="*/ 114 h 259"/>
                <a:gd name="T20" fmla="*/ 643 w 696"/>
                <a:gd name="T21" fmla="*/ 192 h 259"/>
                <a:gd name="T22" fmla="*/ 672 w 696"/>
                <a:gd name="T23" fmla="*/ 258 h 259"/>
                <a:gd name="T24" fmla="*/ 499 w 696"/>
                <a:gd name="T25" fmla="*/ 251 h 259"/>
                <a:gd name="T26" fmla="*/ 337 w 696"/>
                <a:gd name="T27" fmla="*/ 233 h 259"/>
                <a:gd name="T28" fmla="*/ 158 w 696"/>
                <a:gd name="T29" fmla="*/ 233 h 259"/>
                <a:gd name="T30" fmla="*/ 79 w 696"/>
                <a:gd name="T31" fmla="*/ 183 h 259"/>
                <a:gd name="T32" fmla="*/ 0 w 696"/>
                <a:gd name="T33" fmla="*/ 94 h 259"/>
                <a:gd name="T34" fmla="*/ 4 w 696"/>
                <a:gd name="T35" fmla="*/ 28 h 259"/>
                <a:gd name="T36" fmla="*/ 115 w 696"/>
                <a:gd name="T37" fmla="*/ 0 h 2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696" h="259">
                  <a:moveTo>
                    <a:pt x="115" y="0"/>
                  </a:moveTo>
                  <a:lnTo>
                    <a:pt x="22" y="43"/>
                  </a:lnTo>
                  <a:lnTo>
                    <a:pt x="22" y="99"/>
                  </a:lnTo>
                  <a:lnTo>
                    <a:pt x="140" y="192"/>
                  </a:lnTo>
                  <a:lnTo>
                    <a:pt x="393" y="175"/>
                  </a:lnTo>
                  <a:lnTo>
                    <a:pt x="506" y="223"/>
                  </a:lnTo>
                  <a:lnTo>
                    <a:pt x="598" y="220"/>
                  </a:lnTo>
                  <a:lnTo>
                    <a:pt x="609" y="127"/>
                  </a:lnTo>
                  <a:lnTo>
                    <a:pt x="695" y="35"/>
                  </a:lnTo>
                  <a:lnTo>
                    <a:pt x="643" y="114"/>
                  </a:lnTo>
                  <a:lnTo>
                    <a:pt x="643" y="192"/>
                  </a:lnTo>
                  <a:lnTo>
                    <a:pt x="672" y="258"/>
                  </a:lnTo>
                  <a:lnTo>
                    <a:pt x="499" y="251"/>
                  </a:lnTo>
                  <a:lnTo>
                    <a:pt x="337" y="233"/>
                  </a:lnTo>
                  <a:lnTo>
                    <a:pt x="158" y="233"/>
                  </a:lnTo>
                  <a:lnTo>
                    <a:pt x="79" y="183"/>
                  </a:lnTo>
                  <a:lnTo>
                    <a:pt x="0" y="94"/>
                  </a:lnTo>
                  <a:lnTo>
                    <a:pt x="4" y="28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4" name="Freeform 27">
              <a:extLst>
                <a:ext uri="{FF2B5EF4-FFF2-40B4-BE49-F238E27FC236}">
                  <a16:creationId xmlns:a16="http://schemas.microsoft.com/office/drawing/2014/main" id="{D1325078-E456-2742-9129-0896D3362D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905"/>
              <a:ext cx="131" cy="132"/>
            </a:xfrm>
            <a:custGeom>
              <a:avLst/>
              <a:gdLst>
                <a:gd name="T0" fmla="*/ 0 w 131"/>
                <a:gd name="T1" fmla="*/ 122 h 132"/>
                <a:gd name="T2" fmla="*/ 58 w 131"/>
                <a:gd name="T3" fmla="*/ 75 h 132"/>
                <a:gd name="T4" fmla="*/ 121 w 131"/>
                <a:gd name="T5" fmla="*/ 0 h 132"/>
                <a:gd name="T6" fmla="*/ 130 w 131"/>
                <a:gd name="T7" fmla="*/ 23 h 132"/>
                <a:gd name="T8" fmla="*/ 72 w 131"/>
                <a:gd name="T9" fmla="*/ 85 h 132"/>
                <a:gd name="T10" fmla="*/ 20 w 131"/>
                <a:gd name="T11" fmla="*/ 131 h 132"/>
                <a:gd name="T12" fmla="*/ 0 w 131"/>
                <a:gd name="T13" fmla="*/ 122 h 1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1" h="132">
                  <a:moveTo>
                    <a:pt x="0" y="122"/>
                  </a:moveTo>
                  <a:lnTo>
                    <a:pt x="58" y="75"/>
                  </a:lnTo>
                  <a:lnTo>
                    <a:pt x="121" y="0"/>
                  </a:lnTo>
                  <a:lnTo>
                    <a:pt x="130" y="23"/>
                  </a:lnTo>
                  <a:lnTo>
                    <a:pt x="72" y="85"/>
                  </a:lnTo>
                  <a:lnTo>
                    <a:pt x="20" y="131"/>
                  </a:lnTo>
                  <a:lnTo>
                    <a:pt x="0" y="12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5" name="Freeform 28">
              <a:extLst>
                <a:ext uri="{FF2B5EF4-FFF2-40B4-BE49-F238E27FC236}">
                  <a16:creationId xmlns:a16="http://schemas.microsoft.com/office/drawing/2014/main" id="{32D46E13-2840-8340-84F3-30110F4F2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741"/>
              <a:ext cx="534" cy="348"/>
            </a:xfrm>
            <a:custGeom>
              <a:avLst/>
              <a:gdLst>
                <a:gd name="T0" fmla="*/ 533 w 534"/>
                <a:gd name="T1" fmla="*/ 347 h 348"/>
                <a:gd name="T2" fmla="*/ 477 w 534"/>
                <a:gd name="T3" fmla="*/ 279 h 348"/>
                <a:gd name="T4" fmla="*/ 261 w 534"/>
                <a:gd name="T5" fmla="*/ 215 h 348"/>
                <a:gd name="T6" fmla="*/ 142 w 534"/>
                <a:gd name="T7" fmla="*/ 150 h 348"/>
                <a:gd name="T8" fmla="*/ 38 w 534"/>
                <a:gd name="T9" fmla="*/ 61 h 348"/>
                <a:gd name="T10" fmla="*/ 0 w 534"/>
                <a:gd name="T11" fmla="*/ 0 h 348"/>
                <a:gd name="T12" fmla="*/ 47 w 534"/>
                <a:gd name="T13" fmla="*/ 93 h 348"/>
                <a:gd name="T14" fmla="*/ 180 w 534"/>
                <a:gd name="T15" fmla="*/ 199 h 348"/>
                <a:gd name="T16" fmla="*/ 353 w 534"/>
                <a:gd name="T17" fmla="*/ 272 h 348"/>
                <a:gd name="T18" fmla="*/ 470 w 534"/>
                <a:gd name="T19" fmla="*/ 312 h 348"/>
                <a:gd name="T20" fmla="*/ 499 w 534"/>
                <a:gd name="T21" fmla="*/ 342 h 348"/>
                <a:gd name="T22" fmla="*/ 533 w 534"/>
                <a:gd name="T23" fmla="*/ 347 h 3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34" h="348">
                  <a:moveTo>
                    <a:pt x="533" y="347"/>
                  </a:moveTo>
                  <a:lnTo>
                    <a:pt x="477" y="279"/>
                  </a:lnTo>
                  <a:lnTo>
                    <a:pt x="261" y="215"/>
                  </a:lnTo>
                  <a:lnTo>
                    <a:pt x="142" y="150"/>
                  </a:lnTo>
                  <a:lnTo>
                    <a:pt x="38" y="61"/>
                  </a:lnTo>
                  <a:lnTo>
                    <a:pt x="0" y="0"/>
                  </a:lnTo>
                  <a:lnTo>
                    <a:pt x="47" y="93"/>
                  </a:lnTo>
                  <a:lnTo>
                    <a:pt x="180" y="199"/>
                  </a:lnTo>
                  <a:lnTo>
                    <a:pt x="353" y="272"/>
                  </a:lnTo>
                  <a:lnTo>
                    <a:pt x="470" y="312"/>
                  </a:lnTo>
                  <a:lnTo>
                    <a:pt x="499" y="342"/>
                  </a:lnTo>
                  <a:lnTo>
                    <a:pt x="533" y="3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6" name="Freeform 29">
              <a:extLst>
                <a:ext uri="{FF2B5EF4-FFF2-40B4-BE49-F238E27FC236}">
                  <a16:creationId xmlns:a16="http://schemas.microsoft.com/office/drawing/2014/main" id="{86316897-3FE8-BC42-B783-0B2C5C4DC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961"/>
              <a:ext cx="169" cy="156"/>
            </a:xfrm>
            <a:custGeom>
              <a:avLst/>
              <a:gdLst>
                <a:gd name="T0" fmla="*/ 7 w 169"/>
                <a:gd name="T1" fmla="*/ 140 h 156"/>
                <a:gd name="T2" fmla="*/ 43 w 169"/>
                <a:gd name="T3" fmla="*/ 103 h 156"/>
                <a:gd name="T4" fmla="*/ 121 w 169"/>
                <a:gd name="T5" fmla="*/ 78 h 156"/>
                <a:gd name="T6" fmla="*/ 150 w 169"/>
                <a:gd name="T7" fmla="*/ 0 h 156"/>
                <a:gd name="T8" fmla="*/ 168 w 169"/>
                <a:gd name="T9" fmla="*/ 26 h 156"/>
                <a:gd name="T10" fmla="*/ 159 w 169"/>
                <a:gd name="T11" fmla="*/ 66 h 156"/>
                <a:gd name="T12" fmla="*/ 126 w 169"/>
                <a:gd name="T13" fmla="*/ 103 h 156"/>
                <a:gd name="T14" fmla="*/ 58 w 169"/>
                <a:gd name="T15" fmla="*/ 117 h 156"/>
                <a:gd name="T16" fmla="*/ 0 w 169"/>
                <a:gd name="T17" fmla="*/ 155 h 156"/>
                <a:gd name="T18" fmla="*/ 7 w 169"/>
                <a:gd name="T19" fmla="*/ 140 h 1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69" h="156">
                  <a:moveTo>
                    <a:pt x="7" y="140"/>
                  </a:moveTo>
                  <a:lnTo>
                    <a:pt x="43" y="103"/>
                  </a:lnTo>
                  <a:lnTo>
                    <a:pt x="121" y="78"/>
                  </a:lnTo>
                  <a:lnTo>
                    <a:pt x="150" y="0"/>
                  </a:lnTo>
                  <a:lnTo>
                    <a:pt x="168" y="26"/>
                  </a:lnTo>
                  <a:lnTo>
                    <a:pt x="159" y="66"/>
                  </a:lnTo>
                  <a:lnTo>
                    <a:pt x="126" y="103"/>
                  </a:lnTo>
                  <a:lnTo>
                    <a:pt x="58" y="117"/>
                  </a:lnTo>
                  <a:lnTo>
                    <a:pt x="0" y="155"/>
                  </a:lnTo>
                  <a:lnTo>
                    <a:pt x="7" y="14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7" name="Freeform 30">
              <a:extLst>
                <a:ext uri="{FF2B5EF4-FFF2-40B4-BE49-F238E27FC236}">
                  <a16:creationId xmlns:a16="http://schemas.microsoft.com/office/drawing/2014/main" id="{EB0529D1-85E7-2B46-B95D-C857E7DD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" y="961"/>
              <a:ext cx="703" cy="348"/>
            </a:xfrm>
            <a:custGeom>
              <a:avLst/>
              <a:gdLst>
                <a:gd name="T0" fmla="*/ 234 w 703"/>
                <a:gd name="T1" fmla="*/ 0 h 348"/>
                <a:gd name="T2" fmla="*/ 301 w 703"/>
                <a:gd name="T3" fmla="*/ 23 h 348"/>
                <a:gd name="T4" fmla="*/ 311 w 703"/>
                <a:gd name="T5" fmla="*/ 58 h 348"/>
                <a:gd name="T6" fmla="*/ 304 w 703"/>
                <a:gd name="T7" fmla="*/ 82 h 348"/>
                <a:gd name="T8" fmla="*/ 277 w 703"/>
                <a:gd name="T9" fmla="*/ 108 h 348"/>
                <a:gd name="T10" fmla="*/ 277 w 703"/>
                <a:gd name="T11" fmla="*/ 127 h 348"/>
                <a:gd name="T12" fmla="*/ 311 w 703"/>
                <a:gd name="T13" fmla="*/ 133 h 348"/>
                <a:gd name="T14" fmla="*/ 396 w 703"/>
                <a:gd name="T15" fmla="*/ 133 h 348"/>
                <a:gd name="T16" fmla="*/ 596 w 703"/>
                <a:gd name="T17" fmla="*/ 124 h 348"/>
                <a:gd name="T18" fmla="*/ 625 w 703"/>
                <a:gd name="T19" fmla="*/ 122 h 348"/>
                <a:gd name="T20" fmla="*/ 680 w 703"/>
                <a:gd name="T21" fmla="*/ 131 h 348"/>
                <a:gd name="T22" fmla="*/ 702 w 703"/>
                <a:gd name="T23" fmla="*/ 153 h 348"/>
                <a:gd name="T24" fmla="*/ 702 w 703"/>
                <a:gd name="T25" fmla="*/ 185 h 348"/>
                <a:gd name="T26" fmla="*/ 659 w 703"/>
                <a:gd name="T27" fmla="*/ 199 h 348"/>
                <a:gd name="T28" fmla="*/ 500 w 703"/>
                <a:gd name="T29" fmla="*/ 199 h 348"/>
                <a:gd name="T30" fmla="*/ 396 w 703"/>
                <a:gd name="T31" fmla="*/ 209 h 348"/>
                <a:gd name="T32" fmla="*/ 410 w 703"/>
                <a:gd name="T33" fmla="*/ 232 h 348"/>
                <a:gd name="T34" fmla="*/ 396 w 703"/>
                <a:gd name="T35" fmla="*/ 258 h 348"/>
                <a:gd name="T36" fmla="*/ 382 w 703"/>
                <a:gd name="T37" fmla="*/ 267 h 348"/>
                <a:gd name="T38" fmla="*/ 382 w 703"/>
                <a:gd name="T39" fmla="*/ 297 h 348"/>
                <a:gd name="T40" fmla="*/ 335 w 703"/>
                <a:gd name="T41" fmla="*/ 312 h 348"/>
                <a:gd name="T42" fmla="*/ 324 w 703"/>
                <a:gd name="T43" fmla="*/ 330 h 348"/>
                <a:gd name="T44" fmla="*/ 247 w 703"/>
                <a:gd name="T45" fmla="*/ 344 h 348"/>
                <a:gd name="T46" fmla="*/ 115 w 703"/>
                <a:gd name="T47" fmla="*/ 347 h 348"/>
                <a:gd name="T48" fmla="*/ 0 w 703"/>
                <a:gd name="T49" fmla="*/ 324 h 348"/>
                <a:gd name="T50" fmla="*/ 133 w 703"/>
                <a:gd name="T51" fmla="*/ 335 h 348"/>
                <a:gd name="T52" fmla="*/ 243 w 703"/>
                <a:gd name="T53" fmla="*/ 335 h 348"/>
                <a:gd name="T54" fmla="*/ 284 w 703"/>
                <a:gd name="T55" fmla="*/ 324 h 348"/>
                <a:gd name="T56" fmla="*/ 293 w 703"/>
                <a:gd name="T57" fmla="*/ 302 h 348"/>
                <a:gd name="T58" fmla="*/ 328 w 703"/>
                <a:gd name="T59" fmla="*/ 293 h 348"/>
                <a:gd name="T60" fmla="*/ 331 w 703"/>
                <a:gd name="T61" fmla="*/ 258 h 348"/>
                <a:gd name="T62" fmla="*/ 346 w 703"/>
                <a:gd name="T63" fmla="*/ 234 h 348"/>
                <a:gd name="T64" fmla="*/ 338 w 703"/>
                <a:gd name="T65" fmla="*/ 209 h 348"/>
                <a:gd name="T66" fmla="*/ 475 w 703"/>
                <a:gd name="T67" fmla="*/ 192 h 348"/>
                <a:gd name="T68" fmla="*/ 648 w 703"/>
                <a:gd name="T69" fmla="*/ 190 h 348"/>
                <a:gd name="T70" fmla="*/ 673 w 703"/>
                <a:gd name="T71" fmla="*/ 176 h 348"/>
                <a:gd name="T72" fmla="*/ 670 w 703"/>
                <a:gd name="T73" fmla="*/ 142 h 348"/>
                <a:gd name="T74" fmla="*/ 634 w 703"/>
                <a:gd name="T75" fmla="*/ 135 h 348"/>
                <a:gd name="T76" fmla="*/ 576 w 703"/>
                <a:gd name="T77" fmla="*/ 133 h 348"/>
                <a:gd name="T78" fmla="*/ 396 w 703"/>
                <a:gd name="T79" fmla="*/ 140 h 348"/>
                <a:gd name="T80" fmla="*/ 301 w 703"/>
                <a:gd name="T81" fmla="*/ 140 h 348"/>
                <a:gd name="T82" fmla="*/ 248 w 703"/>
                <a:gd name="T83" fmla="*/ 131 h 348"/>
                <a:gd name="T84" fmla="*/ 274 w 703"/>
                <a:gd name="T85" fmla="*/ 103 h 348"/>
                <a:gd name="T86" fmla="*/ 293 w 703"/>
                <a:gd name="T87" fmla="*/ 58 h 348"/>
                <a:gd name="T88" fmla="*/ 284 w 703"/>
                <a:gd name="T89" fmla="*/ 26 h 348"/>
                <a:gd name="T90" fmla="*/ 234 w 703"/>
                <a:gd name="T91" fmla="*/ 0 h 34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03" h="348">
                  <a:moveTo>
                    <a:pt x="234" y="0"/>
                  </a:moveTo>
                  <a:lnTo>
                    <a:pt x="301" y="23"/>
                  </a:lnTo>
                  <a:lnTo>
                    <a:pt x="311" y="58"/>
                  </a:lnTo>
                  <a:lnTo>
                    <a:pt x="304" y="82"/>
                  </a:lnTo>
                  <a:lnTo>
                    <a:pt x="277" y="108"/>
                  </a:lnTo>
                  <a:lnTo>
                    <a:pt x="277" y="127"/>
                  </a:lnTo>
                  <a:lnTo>
                    <a:pt x="311" y="133"/>
                  </a:lnTo>
                  <a:lnTo>
                    <a:pt x="396" y="133"/>
                  </a:lnTo>
                  <a:lnTo>
                    <a:pt x="596" y="124"/>
                  </a:lnTo>
                  <a:lnTo>
                    <a:pt x="625" y="122"/>
                  </a:lnTo>
                  <a:lnTo>
                    <a:pt x="680" y="131"/>
                  </a:lnTo>
                  <a:lnTo>
                    <a:pt x="702" y="153"/>
                  </a:lnTo>
                  <a:lnTo>
                    <a:pt x="702" y="185"/>
                  </a:lnTo>
                  <a:lnTo>
                    <a:pt x="659" y="199"/>
                  </a:lnTo>
                  <a:lnTo>
                    <a:pt x="500" y="199"/>
                  </a:lnTo>
                  <a:lnTo>
                    <a:pt x="396" y="209"/>
                  </a:lnTo>
                  <a:lnTo>
                    <a:pt x="410" y="232"/>
                  </a:lnTo>
                  <a:lnTo>
                    <a:pt x="396" y="258"/>
                  </a:lnTo>
                  <a:lnTo>
                    <a:pt x="382" y="267"/>
                  </a:lnTo>
                  <a:lnTo>
                    <a:pt x="382" y="297"/>
                  </a:lnTo>
                  <a:lnTo>
                    <a:pt x="335" y="312"/>
                  </a:lnTo>
                  <a:lnTo>
                    <a:pt x="324" y="330"/>
                  </a:lnTo>
                  <a:lnTo>
                    <a:pt x="247" y="344"/>
                  </a:lnTo>
                  <a:lnTo>
                    <a:pt x="115" y="347"/>
                  </a:lnTo>
                  <a:lnTo>
                    <a:pt x="0" y="324"/>
                  </a:lnTo>
                  <a:lnTo>
                    <a:pt x="133" y="335"/>
                  </a:lnTo>
                  <a:lnTo>
                    <a:pt x="243" y="335"/>
                  </a:lnTo>
                  <a:lnTo>
                    <a:pt x="284" y="324"/>
                  </a:lnTo>
                  <a:lnTo>
                    <a:pt x="293" y="302"/>
                  </a:lnTo>
                  <a:lnTo>
                    <a:pt x="328" y="293"/>
                  </a:lnTo>
                  <a:lnTo>
                    <a:pt x="331" y="258"/>
                  </a:lnTo>
                  <a:lnTo>
                    <a:pt x="346" y="234"/>
                  </a:lnTo>
                  <a:lnTo>
                    <a:pt x="338" y="209"/>
                  </a:lnTo>
                  <a:lnTo>
                    <a:pt x="475" y="192"/>
                  </a:lnTo>
                  <a:lnTo>
                    <a:pt x="648" y="190"/>
                  </a:lnTo>
                  <a:lnTo>
                    <a:pt x="673" y="176"/>
                  </a:lnTo>
                  <a:lnTo>
                    <a:pt x="670" y="142"/>
                  </a:lnTo>
                  <a:lnTo>
                    <a:pt x="634" y="135"/>
                  </a:lnTo>
                  <a:lnTo>
                    <a:pt x="576" y="133"/>
                  </a:lnTo>
                  <a:lnTo>
                    <a:pt x="396" y="140"/>
                  </a:lnTo>
                  <a:lnTo>
                    <a:pt x="301" y="140"/>
                  </a:lnTo>
                  <a:lnTo>
                    <a:pt x="248" y="131"/>
                  </a:lnTo>
                  <a:lnTo>
                    <a:pt x="274" y="103"/>
                  </a:lnTo>
                  <a:lnTo>
                    <a:pt x="293" y="58"/>
                  </a:lnTo>
                  <a:lnTo>
                    <a:pt x="284" y="26"/>
                  </a:lnTo>
                  <a:lnTo>
                    <a:pt x="23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8" name="Freeform 31">
              <a:extLst>
                <a:ext uri="{FF2B5EF4-FFF2-40B4-BE49-F238E27FC236}">
                  <a16:creationId xmlns:a16="http://schemas.microsoft.com/office/drawing/2014/main" id="{DDB73153-B857-2447-B7F1-FDB1C134F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" y="713"/>
              <a:ext cx="97" cy="106"/>
            </a:xfrm>
            <a:custGeom>
              <a:avLst/>
              <a:gdLst>
                <a:gd name="T0" fmla="*/ 4 w 97"/>
                <a:gd name="T1" fmla="*/ 0 h 106"/>
                <a:gd name="T2" fmla="*/ 0 w 97"/>
                <a:gd name="T3" fmla="*/ 58 h 106"/>
                <a:gd name="T4" fmla="*/ 14 w 97"/>
                <a:gd name="T5" fmla="*/ 92 h 106"/>
                <a:gd name="T6" fmla="*/ 39 w 97"/>
                <a:gd name="T7" fmla="*/ 89 h 106"/>
                <a:gd name="T8" fmla="*/ 41 w 97"/>
                <a:gd name="T9" fmla="*/ 105 h 106"/>
                <a:gd name="T10" fmla="*/ 96 w 97"/>
                <a:gd name="T11" fmla="*/ 83 h 106"/>
                <a:gd name="T12" fmla="*/ 46 w 97"/>
                <a:gd name="T13" fmla="*/ 83 h 106"/>
                <a:gd name="T14" fmla="*/ 18 w 97"/>
                <a:gd name="T15" fmla="*/ 84 h 106"/>
                <a:gd name="T16" fmla="*/ 9 w 97"/>
                <a:gd name="T17" fmla="*/ 63 h 106"/>
                <a:gd name="T18" fmla="*/ 9 w 97"/>
                <a:gd name="T19" fmla="*/ 35 h 106"/>
                <a:gd name="T20" fmla="*/ 4 w 97"/>
                <a:gd name="T21" fmla="*/ 0 h 10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7" h="106">
                  <a:moveTo>
                    <a:pt x="4" y="0"/>
                  </a:moveTo>
                  <a:lnTo>
                    <a:pt x="0" y="58"/>
                  </a:lnTo>
                  <a:lnTo>
                    <a:pt x="14" y="92"/>
                  </a:lnTo>
                  <a:lnTo>
                    <a:pt x="39" y="89"/>
                  </a:lnTo>
                  <a:lnTo>
                    <a:pt x="41" y="105"/>
                  </a:lnTo>
                  <a:lnTo>
                    <a:pt x="96" y="83"/>
                  </a:lnTo>
                  <a:lnTo>
                    <a:pt x="46" y="83"/>
                  </a:lnTo>
                  <a:lnTo>
                    <a:pt x="18" y="84"/>
                  </a:lnTo>
                  <a:lnTo>
                    <a:pt x="9" y="63"/>
                  </a:lnTo>
                  <a:lnTo>
                    <a:pt x="9" y="35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9" name="Freeform 32">
              <a:extLst>
                <a:ext uri="{FF2B5EF4-FFF2-40B4-BE49-F238E27FC236}">
                  <a16:creationId xmlns:a16="http://schemas.microsoft.com/office/drawing/2014/main" id="{66AFB3FD-937A-774E-8D92-489CFB9B3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" y="854"/>
              <a:ext cx="540" cy="230"/>
            </a:xfrm>
            <a:custGeom>
              <a:avLst/>
              <a:gdLst>
                <a:gd name="T0" fmla="*/ 11 w 540"/>
                <a:gd name="T1" fmla="*/ 0 h 230"/>
                <a:gd name="T2" fmla="*/ 0 w 540"/>
                <a:gd name="T3" fmla="*/ 8 h 230"/>
                <a:gd name="T4" fmla="*/ 63 w 540"/>
                <a:gd name="T5" fmla="*/ 61 h 230"/>
                <a:gd name="T6" fmla="*/ 148 w 540"/>
                <a:gd name="T7" fmla="*/ 101 h 230"/>
                <a:gd name="T8" fmla="*/ 252 w 540"/>
                <a:gd name="T9" fmla="*/ 152 h 230"/>
                <a:gd name="T10" fmla="*/ 442 w 540"/>
                <a:gd name="T11" fmla="*/ 197 h 230"/>
                <a:gd name="T12" fmla="*/ 505 w 540"/>
                <a:gd name="T13" fmla="*/ 211 h 230"/>
                <a:gd name="T14" fmla="*/ 539 w 540"/>
                <a:gd name="T15" fmla="*/ 229 h 230"/>
                <a:gd name="T16" fmla="*/ 512 w 540"/>
                <a:gd name="T17" fmla="*/ 206 h 230"/>
                <a:gd name="T18" fmla="*/ 310 w 540"/>
                <a:gd name="T19" fmla="*/ 157 h 230"/>
                <a:gd name="T20" fmla="*/ 209 w 540"/>
                <a:gd name="T21" fmla="*/ 117 h 230"/>
                <a:gd name="T22" fmla="*/ 90 w 540"/>
                <a:gd name="T23" fmla="*/ 54 h 230"/>
                <a:gd name="T24" fmla="*/ 27 w 540"/>
                <a:gd name="T25" fmla="*/ 8 h 230"/>
                <a:gd name="T26" fmla="*/ 11 w 540"/>
                <a:gd name="T27" fmla="*/ 0 h 23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40" h="230">
                  <a:moveTo>
                    <a:pt x="11" y="0"/>
                  </a:moveTo>
                  <a:lnTo>
                    <a:pt x="0" y="8"/>
                  </a:lnTo>
                  <a:lnTo>
                    <a:pt x="63" y="61"/>
                  </a:lnTo>
                  <a:lnTo>
                    <a:pt x="148" y="101"/>
                  </a:lnTo>
                  <a:lnTo>
                    <a:pt x="252" y="152"/>
                  </a:lnTo>
                  <a:lnTo>
                    <a:pt x="442" y="197"/>
                  </a:lnTo>
                  <a:lnTo>
                    <a:pt x="505" y="211"/>
                  </a:lnTo>
                  <a:lnTo>
                    <a:pt x="539" y="229"/>
                  </a:lnTo>
                  <a:lnTo>
                    <a:pt x="512" y="206"/>
                  </a:lnTo>
                  <a:lnTo>
                    <a:pt x="310" y="157"/>
                  </a:lnTo>
                  <a:lnTo>
                    <a:pt x="209" y="117"/>
                  </a:lnTo>
                  <a:lnTo>
                    <a:pt x="90" y="54"/>
                  </a:lnTo>
                  <a:lnTo>
                    <a:pt x="27" y="8"/>
                  </a:lnTo>
                  <a:lnTo>
                    <a:pt x="11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0" name="Freeform 33">
              <a:extLst>
                <a:ext uri="{FF2B5EF4-FFF2-40B4-BE49-F238E27FC236}">
                  <a16:creationId xmlns:a16="http://schemas.microsoft.com/office/drawing/2014/main" id="{6C3D3607-A648-E849-98DC-2359461DC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741"/>
              <a:ext cx="369" cy="108"/>
            </a:xfrm>
            <a:custGeom>
              <a:avLst/>
              <a:gdLst>
                <a:gd name="T0" fmla="*/ 0 w 369"/>
                <a:gd name="T1" fmla="*/ 107 h 108"/>
                <a:gd name="T2" fmla="*/ 54 w 369"/>
                <a:gd name="T3" fmla="*/ 13 h 108"/>
                <a:gd name="T4" fmla="*/ 188 w 369"/>
                <a:gd name="T5" fmla="*/ 0 h 108"/>
                <a:gd name="T6" fmla="*/ 303 w 369"/>
                <a:gd name="T7" fmla="*/ 23 h 108"/>
                <a:gd name="T8" fmla="*/ 368 w 369"/>
                <a:gd name="T9" fmla="*/ 68 h 108"/>
                <a:gd name="T10" fmla="*/ 260 w 369"/>
                <a:gd name="T11" fmla="*/ 23 h 108"/>
                <a:gd name="T12" fmla="*/ 220 w 369"/>
                <a:gd name="T13" fmla="*/ 87 h 108"/>
                <a:gd name="T14" fmla="*/ 220 w 369"/>
                <a:gd name="T15" fmla="*/ 13 h 108"/>
                <a:gd name="T16" fmla="*/ 162 w 369"/>
                <a:gd name="T17" fmla="*/ 11 h 108"/>
                <a:gd name="T18" fmla="*/ 90 w 369"/>
                <a:gd name="T19" fmla="*/ 20 h 108"/>
                <a:gd name="T20" fmla="*/ 157 w 369"/>
                <a:gd name="T21" fmla="*/ 87 h 108"/>
                <a:gd name="T22" fmla="*/ 61 w 369"/>
                <a:gd name="T23" fmla="*/ 33 h 108"/>
                <a:gd name="T24" fmla="*/ 0 w 369"/>
                <a:gd name="T25" fmla="*/ 107 h 10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9" h="108">
                  <a:moveTo>
                    <a:pt x="0" y="107"/>
                  </a:moveTo>
                  <a:lnTo>
                    <a:pt x="54" y="13"/>
                  </a:lnTo>
                  <a:lnTo>
                    <a:pt x="188" y="0"/>
                  </a:lnTo>
                  <a:lnTo>
                    <a:pt x="303" y="23"/>
                  </a:lnTo>
                  <a:lnTo>
                    <a:pt x="368" y="68"/>
                  </a:lnTo>
                  <a:lnTo>
                    <a:pt x="260" y="23"/>
                  </a:lnTo>
                  <a:lnTo>
                    <a:pt x="220" y="87"/>
                  </a:lnTo>
                  <a:lnTo>
                    <a:pt x="220" y="13"/>
                  </a:lnTo>
                  <a:lnTo>
                    <a:pt x="162" y="11"/>
                  </a:lnTo>
                  <a:lnTo>
                    <a:pt x="90" y="20"/>
                  </a:lnTo>
                  <a:lnTo>
                    <a:pt x="157" y="87"/>
                  </a:lnTo>
                  <a:lnTo>
                    <a:pt x="61" y="33"/>
                  </a:lnTo>
                  <a:lnTo>
                    <a:pt x="0" y="10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1" name="Freeform 34">
              <a:extLst>
                <a:ext uri="{FF2B5EF4-FFF2-40B4-BE49-F238E27FC236}">
                  <a16:creationId xmlns:a16="http://schemas.microsoft.com/office/drawing/2014/main" id="{8DA0296A-7C96-7F42-8395-E82A8FD21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828"/>
              <a:ext cx="196" cy="172"/>
            </a:xfrm>
            <a:custGeom>
              <a:avLst/>
              <a:gdLst>
                <a:gd name="T0" fmla="*/ 40 w 196"/>
                <a:gd name="T1" fmla="*/ 0 h 172"/>
                <a:gd name="T2" fmla="*/ 0 w 196"/>
                <a:gd name="T3" fmla="*/ 0 h 172"/>
                <a:gd name="T4" fmla="*/ 0 w 196"/>
                <a:gd name="T5" fmla="*/ 153 h 172"/>
                <a:gd name="T6" fmla="*/ 47 w 196"/>
                <a:gd name="T7" fmla="*/ 171 h 172"/>
                <a:gd name="T8" fmla="*/ 43 w 196"/>
                <a:gd name="T9" fmla="*/ 138 h 172"/>
                <a:gd name="T10" fmla="*/ 16 w 196"/>
                <a:gd name="T11" fmla="*/ 84 h 172"/>
                <a:gd name="T12" fmla="*/ 40 w 196"/>
                <a:gd name="T13" fmla="*/ 11 h 172"/>
                <a:gd name="T14" fmla="*/ 188 w 196"/>
                <a:gd name="T15" fmla="*/ 155 h 172"/>
                <a:gd name="T16" fmla="*/ 195 w 196"/>
                <a:gd name="T17" fmla="*/ 140 h 172"/>
                <a:gd name="T18" fmla="*/ 51 w 196"/>
                <a:gd name="T19" fmla="*/ 4 h 172"/>
                <a:gd name="T20" fmla="*/ 40 w 196"/>
                <a:gd name="T21" fmla="*/ 0 h 1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6" h="172">
                  <a:moveTo>
                    <a:pt x="40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47" y="171"/>
                  </a:lnTo>
                  <a:lnTo>
                    <a:pt x="43" y="138"/>
                  </a:lnTo>
                  <a:lnTo>
                    <a:pt x="16" y="84"/>
                  </a:lnTo>
                  <a:lnTo>
                    <a:pt x="40" y="11"/>
                  </a:lnTo>
                  <a:lnTo>
                    <a:pt x="188" y="155"/>
                  </a:lnTo>
                  <a:lnTo>
                    <a:pt x="195" y="140"/>
                  </a:lnTo>
                  <a:lnTo>
                    <a:pt x="51" y="4"/>
                  </a:lnTo>
                  <a:lnTo>
                    <a:pt x="4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2" name="Freeform 35">
              <a:extLst>
                <a:ext uri="{FF2B5EF4-FFF2-40B4-BE49-F238E27FC236}">
                  <a16:creationId xmlns:a16="http://schemas.microsoft.com/office/drawing/2014/main" id="{2173DAA7-30A0-6340-8732-EDB5F0475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1152"/>
              <a:ext cx="53" cy="107"/>
            </a:xfrm>
            <a:custGeom>
              <a:avLst/>
              <a:gdLst>
                <a:gd name="T0" fmla="*/ 18 w 53"/>
                <a:gd name="T1" fmla="*/ 0 h 107"/>
                <a:gd name="T2" fmla="*/ 52 w 53"/>
                <a:gd name="T3" fmla="*/ 64 h 107"/>
                <a:gd name="T4" fmla="*/ 52 w 53"/>
                <a:gd name="T5" fmla="*/ 106 h 107"/>
                <a:gd name="T6" fmla="*/ 0 w 53"/>
                <a:gd name="T7" fmla="*/ 6 h 107"/>
                <a:gd name="T8" fmla="*/ 18 w 53"/>
                <a:gd name="T9" fmla="*/ 0 h 10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07">
                  <a:moveTo>
                    <a:pt x="18" y="0"/>
                  </a:moveTo>
                  <a:lnTo>
                    <a:pt x="52" y="64"/>
                  </a:lnTo>
                  <a:lnTo>
                    <a:pt x="52" y="106"/>
                  </a:lnTo>
                  <a:lnTo>
                    <a:pt x="0" y="6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3" name="Freeform 36">
              <a:extLst>
                <a:ext uri="{FF2B5EF4-FFF2-40B4-BE49-F238E27FC236}">
                  <a16:creationId xmlns:a16="http://schemas.microsoft.com/office/drawing/2014/main" id="{6296BE90-B8A1-E643-9422-01AF8A364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1307"/>
              <a:ext cx="848" cy="290"/>
            </a:xfrm>
            <a:custGeom>
              <a:avLst/>
              <a:gdLst>
                <a:gd name="T0" fmla="*/ 74 w 848"/>
                <a:gd name="T1" fmla="*/ 12 h 290"/>
                <a:gd name="T2" fmla="*/ 65 w 848"/>
                <a:gd name="T3" fmla="*/ 82 h 290"/>
                <a:gd name="T4" fmla="*/ 0 w 848"/>
                <a:gd name="T5" fmla="*/ 157 h 290"/>
                <a:gd name="T6" fmla="*/ 74 w 848"/>
                <a:gd name="T7" fmla="*/ 198 h 290"/>
                <a:gd name="T8" fmla="*/ 254 w 848"/>
                <a:gd name="T9" fmla="*/ 219 h 290"/>
                <a:gd name="T10" fmla="*/ 249 w 848"/>
                <a:gd name="T11" fmla="*/ 289 h 290"/>
                <a:gd name="T12" fmla="*/ 278 w 848"/>
                <a:gd name="T13" fmla="*/ 248 h 290"/>
                <a:gd name="T14" fmla="*/ 283 w 848"/>
                <a:gd name="T15" fmla="*/ 216 h 290"/>
                <a:gd name="T16" fmla="*/ 732 w 848"/>
                <a:gd name="T17" fmla="*/ 164 h 290"/>
                <a:gd name="T18" fmla="*/ 847 w 848"/>
                <a:gd name="T19" fmla="*/ 108 h 290"/>
                <a:gd name="T20" fmla="*/ 710 w 848"/>
                <a:gd name="T21" fmla="*/ 161 h 290"/>
                <a:gd name="T22" fmla="*/ 371 w 848"/>
                <a:gd name="T23" fmla="*/ 189 h 290"/>
                <a:gd name="T24" fmla="*/ 97 w 848"/>
                <a:gd name="T25" fmla="*/ 189 h 290"/>
                <a:gd name="T26" fmla="*/ 25 w 848"/>
                <a:gd name="T27" fmla="*/ 155 h 290"/>
                <a:gd name="T28" fmla="*/ 81 w 848"/>
                <a:gd name="T29" fmla="*/ 82 h 290"/>
                <a:gd name="T30" fmla="*/ 92 w 848"/>
                <a:gd name="T31" fmla="*/ 0 h 290"/>
                <a:gd name="T32" fmla="*/ 74 w 848"/>
                <a:gd name="T33" fmla="*/ 12 h 29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848" h="290">
                  <a:moveTo>
                    <a:pt x="74" y="12"/>
                  </a:moveTo>
                  <a:lnTo>
                    <a:pt x="65" y="82"/>
                  </a:lnTo>
                  <a:lnTo>
                    <a:pt x="0" y="157"/>
                  </a:lnTo>
                  <a:lnTo>
                    <a:pt x="74" y="198"/>
                  </a:lnTo>
                  <a:lnTo>
                    <a:pt x="254" y="219"/>
                  </a:lnTo>
                  <a:lnTo>
                    <a:pt x="249" y="289"/>
                  </a:lnTo>
                  <a:lnTo>
                    <a:pt x="278" y="248"/>
                  </a:lnTo>
                  <a:lnTo>
                    <a:pt x="283" y="216"/>
                  </a:lnTo>
                  <a:lnTo>
                    <a:pt x="732" y="164"/>
                  </a:lnTo>
                  <a:lnTo>
                    <a:pt x="847" y="108"/>
                  </a:lnTo>
                  <a:lnTo>
                    <a:pt x="710" y="161"/>
                  </a:lnTo>
                  <a:lnTo>
                    <a:pt x="371" y="189"/>
                  </a:lnTo>
                  <a:lnTo>
                    <a:pt x="97" y="189"/>
                  </a:lnTo>
                  <a:lnTo>
                    <a:pt x="25" y="155"/>
                  </a:lnTo>
                  <a:lnTo>
                    <a:pt x="81" y="82"/>
                  </a:lnTo>
                  <a:lnTo>
                    <a:pt x="92" y="0"/>
                  </a:lnTo>
                  <a:lnTo>
                    <a:pt x="74" y="1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4" name="Freeform 37">
              <a:extLst>
                <a:ext uri="{FF2B5EF4-FFF2-40B4-BE49-F238E27FC236}">
                  <a16:creationId xmlns:a16="http://schemas.microsoft.com/office/drawing/2014/main" id="{4A2424D2-30B1-A34F-A04B-7532262D6E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441"/>
              <a:ext cx="900" cy="198"/>
            </a:xfrm>
            <a:custGeom>
              <a:avLst/>
              <a:gdLst>
                <a:gd name="T0" fmla="*/ 731 w 900"/>
                <a:gd name="T1" fmla="*/ 47 h 198"/>
                <a:gd name="T2" fmla="*/ 584 w 900"/>
                <a:gd name="T3" fmla="*/ 53 h 198"/>
                <a:gd name="T4" fmla="*/ 344 w 900"/>
                <a:gd name="T5" fmla="*/ 82 h 198"/>
                <a:gd name="T6" fmla="*/ 159 w 900"/>
                <a:gd name="T7" fmla="*/ 109 h 198"/>
                <a:gd name="T8" fmla="*/ 72 w 900"/>
                <a:gd name="T9" fmla="*/ 121 h 198"/>
                <a:gd name="T10" fmla="*/ 20 w 900"/>
                <a:gd name="T11" fmla="*/ 126 h 198"/>
                <a:gd name="T12" fmla="*/ 0 w 900"/>
                <a:gd name="T13" fmla="*/ 149 h 198"/>
                <a:gd name="T14" fmla="*/ 4 w 900"/>
                <a:gd name="T15" fmla="*/ 179 h 198"/>
                <a:gd name="T16" fmla="*/ 34 w 900"/>
                <a:gd name="T17" fmla="*/ 197 h 198"/>
                <a:gd name="T18" fmla="*/ 11 w 900"/>
                <a:gd name="T19" fmla="*/ 174 h 198"/>
                <a:gd name="T20" fmla="*/ 20 w 900"/>
                <a:gd name="T21" fmla="*/ 144 h 198"/>
                <a:gd name="T22" fmla="*/ 67 w 900"/>
                <a:gd name="T23" fmla="*/ 129 h 198"/>
                <a:gd name="T24" fmla="*/ 108 w 900"/>
                <a:gd name="T25" fmla="*/ 140 h 198"/>
                <a:gd name="T26" fmla="*/ 128 w 900"/>
                <a:gd name="T27" fmla="*/ 165 h 198"/>
                <a:gd name="T28" fmla="*/ 108 w 900"/>
                <a:gd name="T29" fmla="*/ 185 h 198"/>
                <a:gd name="T30" fmla="*/ 72 w 900"/>
                <a:gd name="T31" fmla="*/ 182 h 198"/>
                <a:gd name="T32" fmla="*/ 49 w 900"/>
                <a:gd name="T33" fmla="*/ 168 h 198"/>
                <a:gd name="T34" fmla="*/ 56 w 900"/>
                <a:gd name="T35" fmla="*/ 190 h 198"/>
                <a:gd name="T36" fmla="*/ 90 w 900"/>
                <a:gd name="T37" fmla="*/ 197 h 198"/>
                <a:gd name="T38" fmla="*/ 148 w 900"/>
                <a:gd name="T39" fmla="*/ 197 h 198"/>
                <a:gd name="T40" fmla="*/ 209 w 900"/>
                <a:gd name="T41" fmla="*/ 194 h 198"/>
                <a:gd name="T42" fmla="*/ 313 w 900"/>
                <a:gd name="T43" fmla="*/ 162 h 198"/>
                <a:gd name="T44" fmla="*/ 447 w 900"/>
                <a:gd name="T45" fmla="*/ 129 h 198"/>
                <a:gd name="T46" fmla="*/ 569 w 900"/>
                <a:gd name="T47" fmla="*/ 105 h 198"/>
                <a:gd name="T48" fmla="*/ 710 w 900"/>
                <a:gd name="T49" fmla="*/ 87 h 198"/>
                <a:gd name="T50" fmla="*/ 699 w 900"/>
                <a:gd name="T51" fmla="*/ 118 h 198"/>
                <a:gd name="T52" fmla="*/ 735 w 900"/>
                <a:gd name="T53" fmla="*/ 147 h 198"/>
                <a:gd name="T54" fmla="*/ 798 w 900"/>
                <a:gd name="T55" fmla="*/ 157 h 198"/>
                <a:gd name="T56" fmla="*/ 872 w 900"/>
                <a:gd name="T57" fmla="*/ 135 h 198"/>
                <a:gd name="T58" fmla="*/ 899 w 900"/>
                <a:gd name="T59" fmla="*/ 80 h 198"/>
                <a:gd name="T60" fmla="*/ 881 w 900"/>
                <a:gd name="T61" fmla="*/ 37 h 198"/>
                <a:gd name="T62" fmla="*/ 791 w 900"/>
                <a:gd name="T63" fmla="*/ 0 h 198"/>
                <a:gd name="T64" fmla="*/ 721 w 900"/>
                <a:gd name="T65" fmla="*/ 5 h 198"/>
                <a:gd name="T66" fmla="*/ 670 w 900"/>
                <a:gd name="T67" fmla="*/ 31 h 198"/>
                <a:gd name="T68" fmla="*/ 731 w 900"/>
                <a:gd name="T69" fmla="*/ 12 h 198"/>
                <a:gd name="T70" fmla="*/ 784 w 900"/>
                <a:gd name="T71" fmla="*/ 7 h 198"/>
                <a:gd name="T72" fmla="*/ 868 w 900"/>
                <a:gd name="T73" fmla="*/ 45 h 198"/>
                <a:gd name="T74" fmla="*/ 885 w 900"/>
                <a:gd name="T75" fmla="*/ 77 h 198"/>
                <a:gd name="T76" fmla="*/ 850 w 900"/>
                <a:gd name="T77" fmla="*/ 133 h 198"/>
                <a:gd name="T78" fmla="*/ 787 w 900"/>
                <a:gd name="T79" fmla="*/ 149 h 198"/>
                <a:gd name="T80" fmla="*/ 739 w 900"/>
                <a:gd name="T81" fmla="*/ 140 h 198"/>
                <a:gd name="T82" fmla="*/ 713 w 900"/>
                <a:gd name="T83" fmla="*/ 116 h 198"/>
                <a:gd name="T84" fmla="*/ 728 w 900"/>
                <a:gd name="T85" fmla="*/ 60 h 198"/>
                <a:gd name="T86" fmla="*/ 704 w 900"/>
                <a:gd name="T87" fmla="*/ 82 h 198"/>
                <a:gd name="T88" fmla="*/ 504 w 900"/>
                <a:gd name="T89" fmla="*/ 107 h 198"/>
                <a:gd name="T90" fmla="*/ 294 w 900"/>
                <a:gd name="T91" fmla="*/ 157 h 198"/>
                <a:gd name="T92" fmla="*/ 180 w 900"/>
                <a:gd name="T93" fmla="*/ 189 h 198"/>
                <a:gd name="T94" fmla="*/ 123 w 900"/>
                <a:gd name="T95" fmla="*/ 189 h 198"/>
                <a:gd name="T96" fmla="*/ 144 w 900"/>
                <a:gd name="T97" fmla="*/ 167 h 198"/>
                <a:gd name="T98" fmla="*/ 137 w 900"/>
                <a:gd name="T99" fmla="*/ 137 h 198"/>
                <a:gd name="T100" fmla="*/ 101 w 900"/>
                <a:gd name="T101" fmla="*/ 125 h 198"/>
                <a:gd name="T102" fmla="*/ 393 w 900"/>
                <a:gd name="T103" fmla="*/ 82 h 198"/>
                <a:gd name="T104" fmla="*/ 613 w 900"/>
                <a:gd name="T105" fmla="*/ 55 h 198"/>
                <a:gd name="T106" fmla="*/ 731 w 900"/>
                <a:gd name="T107" fmla="*/ 47 h 1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00" h="198">
                  <a:moveTo>
                    <a:pt x="731" y="47"/>
                  </a:moveTo>
                  <a:lnTo>
                    <a:pt x="584" y="53"/>
                  </a:lnTo>
                  <a:lnTo>
                    <a:pt x="344" y="82"/>
                  </a:lnTo>
                  <a:lnTo>
                    <a:pt x="159" y="109"/>
                  </a:lnTo>
                  <a:lnTo>
                    <a:pt x="72" y="121"/>
                  </a:lnTo>
                  <a:lnTo>
                    <a:pt x="20" y="126"/>
                  </a:lnTo>
                  <a:lnTo>
                    <a:pt x="0" y="149"/>
                  </a:lnTo>
                  <a:lnTo>
                    <a:pt x="4" y="179"/>
                  </a:lnTo>
                  <a:lnTo>
                    <a:pt x="34" y="197"/>
                  </a:lnTo>
                  <a:lnTo>
                    <a:pt x="11" y="174"/>
                  </a:lnTo>
                  <a:lnTo>
                    <a:pt x="20" y="144"/>
                  </a:lnTo>
                  <a:lnTo>
                    <a:pt x="67" y="129"/>
                  </a:lnTo>
                  <a:lnTo>
                    <a:pt x="108" y="140"/>
                  </a:lnTo>
                  <a:lnTo>
                    <a:pt x="128" y="165"/>
                  </a:lnTo>
                  <a:lnTo>
                    <a:pt x="108" y="185"/>
                  </a:lnTo>
                  <a:lnTo>
                    <a:pt x="72" y="182"/>
                  </a:lnTo>
                  <a:lnTo>
                    <a:pt x="49" y="168"/>
                  </a:lnTo>
                  <a:lnTo>
                    <a:pt x="56" y="190"/>
                  </a:lnTo>
                  <a:lnTo>
                    <a:pt x="90" y="197"/>
                  </a:lnTo>
                  <a:lnTo>
                    <a:pt x="148" y="197"/>
                  </a:lnTo>
                  <a:lnTo>
                    <a:pt x="209" y="194"/>
                  </a:lnTo>
                  <a:lnTo>
                    <a:pt x="313" y="162"/>
                  </a:lnTo>
                  <a:lnTo>
                    <a:pt x="447" y="129"/>
                  </a:lnTo>
                  <a:lnTo>
                    <a:pt x="569" y="105"/>
                  </a:lnTo>
                  <a:lnTo>
                    <a:pt x="710" y="87"/>
                  </a:lnTo>
                  <a:lnTo>
                    <a:pt x="699" y="118"/>
                  </a:lnTo>
                  <a:lnTo>
                    <a:pt x="735" y="147"/>
                  </a:lnTo>
                  <a:lnTo>
                    <a:pt x="798" y="157"/>
                  </a:lnTo>
                  <a:lnTo>
                    <a:pt x="872" y="135"/>
                  </a:lnTo>
                  <a:lnTo>
                    <a:pt x="899" y="80"/>
                  </a:lnTo>
                  <a:lnTo>
                    <a:pt x="881" y="37"/>
                  </a:lnTo>
                  <a:lnTo>
                    <a:pt x="791" y="0"/>
                  </a:lnTo>
                  <a:lnTo>
                    <a:pt x="721" y="5"/>
                  </a:lnTo>
                  <a:lnTo>
                    <a:pt x="670" y="31"/>
                  </a:lnTo>
                  <a:lnTo>
                    <a:pt x="731" y="12"/>
                  </a:lnTo>
                  <a:lnTo>
                    <a:pt x="784" y="7"/>
                  </a:lnTo>
                  <a:lnTo>
                    <a:pt x="868" y="45"/>
                  </a:lnTo>
                  <a:lnTo>
                    <a:pt x="885" y="77"/>
                  </a:lnTo>
                  <a:lnTo>
                    <a:pt x="850" y="133"/>
                  </a:lnTo>
                  <a:lnTo>
                    <a:pt x="787" y="149"/>
                  </a:lnTo>
                  <a:lnTo>
                    <a:pt x="739" y="140"/>
                  </a:lnTo>
                  <a:lnTo>
                    <a:pt x="713" y="116"/>
                  </a:lnTo>
                  <a:lnTo>
                    <a:pt x="728" y="60"/>
                  </a:lnTo>
                  <a:lnTo>
                    <a:pt x="704" y="82"/>
                  </a:lnTo>
                  <a:lnTo>
                    <a:pt x="504" y="107"/>
                  </a:lnTo>
                  <a:lnTo>
                    <a:pt x="294" y="157"/>
                  </a:lnTo>
                  <a:lnTo>
                    <a:pt x="180" y="189"/>
                  </a:lnTo>
                  <a:lnTo>
                    <a:pt x="123" y="189"/>
                  </a:lnTo>
                  <a:lnTo>
                    <a:pt x="144" y="167"/>
                  </a:lnTo>
                  <a:lnTo>
                    <a:pt x="137" y="137"/>
                  </a:lnTo>
                  <a:lnTo>
                    <a:pt x="101" y="125"/>
                  </a:lnTo>
                  <a:lnTo>
                    <a:pt x="393" y="82"/>
                  </a:lnTo>
                  <a:lnTo>
                    <a:pt x="613" y="55"/>
                  </a:lnTo>
                  <a:lnTo>
                    <a:pt x="731" y="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5" name="Freeform 38">
              <a:extLst>
                <a:ext uri="{FF2B5EF4-FFF2-40B4-BE49-F238E27FC236}">
                  <a16:creationId xmlns:a16="http://schemas.microsoft.com/office/drawing/2014/main" id="{88306459-CA92-BE48-B809-184295815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441"/>
              <a:ext cx="253" cy="95"/>
            </a:xfrm>
            <a:custGeom>
              <a:avLst/>
              <a:gdLst>
                <a:gd name="T0" fmla="*/ 0 w 253"/>
                <a:gd name="T1" fmla="*/ 8 h 95"/>
                <a:gd name="T2" fmla="*/ 63 w 253"/>
                <a:gd name="T3" fmla="*/ 0 h 95"/>
                <a:gd name="T4" fmla="*/ 137 w 253"/>
                <a:gd name="T5" fmla="*/ 7 h 95"/>
                <a:gd name="T6" fmla="*/ 209 w 253"/>
                <a:gd name="T7" fmla="*/ 8 h 95"/>
                <a:gd name="T8" fmla="*/ 252 w 253"/>
                <a:gd name="T9" fmla="*/ 65 h 95"/>
                <a:gd name="T10" fmla="*/ 178 w 253"/>
                <a:gd name="T11" fmla="*/ 94 h 95"/>
                <a:gd name="T12" fmla="*/ 238 w 253"/>
                <a:gd name="T13" fmla="*/ 62 h 95"/>
                <a:gd name="T14" fmla="*/ 194 w 253"/>
                <a:gd name="T15" fmla="*/ 18 h 95"/>
                <a:gd name="T16" fmla="*/ 151 w 253"/>
                <a:gd name="T17" fmla="*/ 18 h 95"/>
                <a:gd name="T18" fmla="*/ 173 w 253"/>
                <a:gd name="T19" fmla="*/ 51 h 95"/>
                <a:gd name="T20" fmla="*/ 99 w 253"/>
                <a:gd name="T21" fmla="*/ 8 h 95"/>
                <a:gd name="T22" fmla="*/ 0 w 253"/>
                <a:gd name="T23" fmla="*/ 8 h 9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53" h="95">
                  <a:moveTo>
                    <a:pt x="0" y="8"/>
                  </a:moveTo>
                  <a:lnTo>
                    <a:pt x="63" y="0"/>
                  </a:lnTo>
                  <a:lnTo>
                    <a:pt x="137" y="7"/>
                  </a:lnTo>
                  <a:lnTo>
                    <a:pt x="209" y="8"/>
                  </a:lnTo>
                  <a:lnTo>
                    <a:pt x="252" y="65"/>
                  </a:lnTo>
                  <a:lnTo>
                    <a:pt x="178" y="94"/>
                  </a:lnTo>
                  <a:lnTo>
                    <a:pt x="238" y="62"/>
                  </a:lnTo>
                  <a:lnTo>
                    <a:pt x="194" y="18"/>
                  </a:lnTo>
                  <a:lnTo>
                    <a:pt x="151" y="18"/>
                  </a:lnTo>
                  <a:lnTo>
                    <a:pt x="173" y="51"/>
                  </a:lnTo>
                  <a:lnTo>
                    <a:pt x="99" y="8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6" name="Freeform 39">
              <a:extLst>
                <a:ext uri="{FF2B5EF4-FFF2-40B4-BE49-F238E27FC236}">
                  <a16:creationId xmlns:a16="http://schemas.microsoft.com/office/drawing/2014/main" id="{50AB95CE-95A9-164F-89B7-35A36551A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506"/>
              <a:ext cx="116" cy="69"/>
            </a:xfrm>
            <a:custGeom>
              <a:avLst/>
              <a:gdLst>
                <a:gd name="T0" fmla="*/ 115 w 116"/>
                <a:gd name="T1" fmla="*/ 0 h 69"/>
                <a:gd name="T2" fmla="*/ 79 w 116"/>
                <a:gd name="T3" fmla="*/ 57 h 69"/>
                <a:gd name="T4" fmla="*/ 5 w 116"/>
                <a:gd name="T5" fmla="*/ 53 h 69"/>
                <a:gd name="T6" fmla="*/ 0 w 116"/>
                <a:gd name="T7" fmla="*/ 61 h 69"/>
                <a:gd name="T8" fmla="*/ 65 w 116"/>
                <a:gd name="T9" fmla="*/ 68 h 69"/>
                <a:gd name="T10" fmla="*/ 115 w 116"/>
                <a:gd name="T11" fmla="*/ 51 h 69"/>
                <a:gd name="T12" fmla="*/ 115 w 116"/>
                <a:gd name="T13" fmla="*/ 0 h 6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6" h="69">
                  <a:moveTo>
                    <a:pt x="115" y="0"/>
                  </a:moveTo>
                  <a:lnTo>
                    <a:pt x="79" y="57"/>
                  </a:lnTo>
                  <a:lnTo>
                    <a:pt x="5" y="53"/>
                  </a:lnTo>
                  <a:lnTo>
                    <a:pt x="0" y="61"/>
                  </a:lnTo>
                  <a:lnTo>
                    <a:pt x="65" y="68"/>
                  </a:lnTo>
                  <a:lnTo>
                    <a:pt x="115" y="51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7" name="Freeform 40">
              <a:extLst>
                <a:ext uri="{FF2B5EF4-FFF2-40B4-BE49-F238E27FC236}">
                  <a16:creationId xmlns:a16="http://schemas.microsoft.com/office/drawing/2014/main" id="{38454333-1D70-A843-B6A9-33B6690BC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" y="446"/>
              <a:ext cx="158" cy="54"/>
            </a:xfrm>
            <a:custGeom>
              <a:avLst/>
              <a:gdLst>
                <a:gd name="T0" fmla="*/ 13 w 158"/>
                <a:gd name="T1" fmla="*/ 53 h 54"/>
                <a:gd name="T2" fmla="*/ 0 w 158"/>
                <a:gd name="T3" fmla="*/ 7 h 54"/>
                <a:gd name="T4" fmla="*/ 42 w 158"/>
                <a:gd name="T5" fmla="*/ 0 h 54"/>
                <a:gd name="T6" fmla="*/ 112 w 158"/>
                <a:gd name="T7" fmla="*/ 2 h 54"/>
                <a:gd name="T8" fmla="*/ 150 w 158"/>
                <a:gd name="T9" fmla="*/ 25 h 54"/>
                <a:gd name="T10" fmla="*/ 157 w 158"/>
                <a:gd name="T11" fmla="*/ 46 h 54"/>
                <a:gd name="T12" fmla="*/ 128 w 158"/>
                <a:gd name="T13" fmla="*/ 46 h 54"/>
                <a:gd name="T14" fmla="*/ 115 w 158"/>
                <a:gd name="T15" fmla="*/ 20 h 54"/>
                <a:gd name="T16" fmla="*/ 79 w 158"/>
                <a:gd name="T17" fmla="*/ 8 h 54"/>
                <a:gd name="T18" fmla="*/ 32 w 158"/>
                <a:gd name="T19" fmla="*/ 7 h 54"/>
                <a:gd name="T20" fmla="*/ 7 w 158"/>
                <a:gd name="T21" fmla="*/ 10 h 54"/>
                <a:gd name="T22" fmla="*/ 25 w 158"/>
                <a:gd name="T23" fmla="*/ 53 h 54"/>
                <a:gd name="T24" fmla="*/ 13 w 158"/>
                <a:gd name="T25" fmla="*/ 53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8" h="54">
                  <a:moveTo>
                    <a:pt x="13" y="53"/>
                  </a:moveTo>
                  <a:lnTo>
                    <a:pt x="0" y="7"/>
                  </a:lnTo>
                  <a:lnTo>
                    <a:pt x="42" y="0"/>
                  </a:lnTo>
                  <a:lnTo>
                    <a:pt x="112" y="2"/>
                  </a:lnTo>
                  <a:lnTo>
                    <a:pt x="150" y="25"/>
                  </a:lnTo>
                  <a:lnTo>
                    <a:pt x="157" y="46"/>
                  </a:lnTo>
                  <a:lnTo>
                    <a:pt x="128" y="46"/>
                  </a:lnTo>
                  <a:lnTo>
                    <a:pt x="115" y="20"/>
                  </a:lnTo>
                  <a:lnTo>
                    <a:pt x="79" y="8"/>
                  </a:lnTo>
                  <a:lnTo>
                    <a:pt x="32" y="7"/>
                  </a:lnTo>
                  <a:lnTo>
                    <a:pt x="7" y="10"/>
                  </a:lnTo>
                  <a:lnTo>
                    <a:pt x="25" y="53"/>
                  </a:lnTo>
                  <a:lnTo>
                    <a:pt x="13" y="5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8" name="Freeform 41">
              <a:extLst>
                <a:ext uri="{FF2B5EF4-FFF2-40B4-BE49-F238E27FC236}">
                  <a16:creationId xmlns:a16="http://schemas.microsoft.com/office/drawing/2014/main" id="{5FEC9872-5A8A-CE44-A89E-5C5537C8A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486"/>
              <a:ext cx="761" cy="291"/>
            </a:xfrm>
            <a:custGeom>
              <a:avLst/>
              <a:gdLst>
                <a:gd name="T0" fmla="*/ 29 w 761"/>
                <a:gd name="T1" fmla="*/ 0 h 291"/>
                <a:gd name="T2" fmla="*/ 169 w 761"/>
                <a:gd name="T3" fmla="*/ 6 h 291"/>
                <a:gd name="T4" fmla="*/ 324 w 761"/>
                <a:gd name="T5" fmla="*/ 28 h 291"/>
                <a:gd name="T6" fmla="*/ 582 w 761"/>
                <a:gd name="T7" fmla="*/ 80 h 291"/>
                <a:gd name="T8" fmla="*/ 753 w 761"/>
                <a:gd name="T9" fmla="*/ 120 h 291"/>
                <a:gd name="T10" fmla="*/ 760 w 761"/>
                <a:gd name="T11" fmla="*/ 140 h 291"/>
                <a:gd name="T12" fmla="*/ 747 w 761"/>
                <a:gd name="T13" fmla="*/ 209 h 291"/>
                <a:gd name="T14" fmla="*/ 724 w 761"/>
                <a:gd name="T15" fmla="*/ 290 h 291"/>
                <a:gd name="T16" fmla="*/ 747 w 761"/>
                <a:gd name="T17" fmla="*/ 145 h 291"/>
                <a:gd name="T18" fmla="*/ 735 w 761"/>
                <a:gd name="T19" fmla="*/ 123 h 291"/>
                <a:gd name="T20" fmla="*/ 692 w 761"/>
                <a:gd name="T21" fmla="*/ 112 h 291"/>
                <a:gd name="T22" fmla="*/ 654 w 761"/>
                <a:gd name="T23" fmla="*/ 125 h 291"/>
                <a:gd name="T24" fmla="*/ 638 w 761"/>
                <a:gd name="T25" fmla="*/ 150 h 291"/>
                <a:gd name="T26" fmla="*/ 648 w 761"/>
                <a:gd name="T27" fmla="*/ 170 h 291"/>
                <a:gd name="T28" fmla="*/ 670 w 761"/>
                <a:gd name="T29" fmla="*/ 170 h 291"/>
                <a:gd name="T30" fmla="*/ 708 w 761"/>
                <a:gd name="T31" fmla="*/ 161 h 291"/>
                <a:gd name="T32" fmla="*/ 713 w 761"/>
                <a:gd name="T33" fmla="*/ 142 h 291"/>
                <a:gd name="T34" fmla="*/ 719 w 761"/>
                <a:gd name="T35" fmla="*/ 161 h 291"/>
                <a:gd name="T36" fmla="*/ 677 w 761"/>
                <a:gd name="T37" fmla="*/ 182 h 291"/>
                <a:gd name="T38" fmla="*/ 625 w 761"/>
                <a:gd name="T39" fmla="*/ 182 h 291"/>
                <a:gd name="T40" fmla="*/ 580 w 761"/>
                <a:gd name="T41" fmla="*/ 170 h 291"/>
                <a:gd name="T42" fmla="*/ 317 w 761"/>
                <a:gd name="T43" fmla="*/ 99 h 291"/>
                <a:gd name="T44" fmla="*/ 137 w 761"/>
                <a:gd name="T45" fmla="*/ 55 h 291"/>
                <a:gd name="T46" fmla="*/ 32 w 761"/>
                <a:gd name="T47" fmla="*/ 37 h 291"/>
                <a:gd name="T48" fmla="*/ 0 w 761"/>
                <a:gd name="T49" fmla="*/ 35 h 291"/>
                <a:gd name="T50" fmla="*/ 22 w 761"/>
                <a:gd name="T51" fmla="*/ 27 h 291"/>
                <a:gd name="T52" fmla="*/ 117 w 761"/>
                <a:gd name="T53" fmla="*/ 39 h 291"/>
                <a:gd name="T54" fmla="*/ 281 w 761"/>
                <a:gd name="T55" fmla="*/ 77 h 291"/>
                <a:gd name="T56" fmla="*/ 463 w 761"/>
                <a:gd name="T57" fmla="*/ 125 h 291"/>
                <a:gd name="T58" fmla="*/ 630 w 761"/>
                <a:gd name="T59" fmla="*/ 172 h 291"/>
                <a:gd name="T60" fmla="*/ 618 w 761"/>
                <a:gd name="T61" fmla="*/ 150 h 291"/>
                <a:gd name="T62" fmla="*/ 627 w 761"/>
                <a:gd name="T63" fmla="*/ 125 h 291"/>
                <a:gd name="T64" fmla="*/ 670 w 761"/>
                <a:gd name="T65" fmla="*/ 108 h 291"/>
                <a:gd name="T66" fmla="*/ 475 w 761"/>
                <a:gd name="T67" fmla="*/ 64 h 291"/>
                <a:gd name="T68" fmla="*/ 288 w 761"/>
                <a:gd name="T69" fmla="*/ 28 h 291"/>
                <a:gd name="T70" fmla="*/ 166 w 761"/>
                <a:gd name="T71" fmla="*/ 10 h 291"/>
                <a:gd name="T72" fmla="*/ 25 w 761"/>
                <a:gd name="T73" fmla="*/ 2 h 291"/>
                <a:gd name="T74" fmla="*/ 29 w 761"/>
                <a:gd name="T75" fmla="*/ 0 h 29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61" h="291">
                  <a:moveTo>
                    <a:pt x="29" y="0"/>
                  </a:moveTo>
                  <a:lnTo>
                    <a:pt x="169" y="6"/>
                  </a:lnTo>
                  <a:lnTo>
                    <a:pt x="324" y="28"/>
                  </a:lnTo>
                  <a:lnTo>
                    <a:pt x="582" y="80"/>
                  </a:lnTo>
                  <a:lnTo>
                    <a:pt x="753" y="120"/>
                  </a:lnTo>
                  <a:lnTo>
                    <a:pt x="760" y="140"/>
                  </a:lnTo>
                  <a:lnTo>
                    <a:pt x="747" y="209"/>
                  </a:lnTo>
                  <a:lnTo>
                    <a:pt x="724" y="290"/>
                  </a:lnTo>
                  <a:lnTo>
                    <a:pt x="747" y="145"/>
                  </a:lnTo>
                  <a:lnTo>
                    <a:pt x="735" y="123"/>
                  </a:lnTo>
                  <a:lnTo>
                    <a:pt x="692" y="112"/>
                  </a:lnTo>
                  <a:lnTo>
                    <a:pt x="654" y="125"/>
                  </a:lnTo>
                  <a:lnTo>
                    <a:pt x="638" y="150"/>
                  </a:lnTo>
                  <a:lnTo>
                    <a:pt x="648" y="170"/>
                  </a:lnTo>
                  <a:lnTo>
                    <a:pt x="670" y="170"/>
                  </a:lnTo>
                  <a:lnTo>
                    <a:pt x="708" y="161"/>
                  </a:lnTo>
                  <a:lnTo>
                    <a:pt x="713" y="142"/>
                  </a:lnTo>
                  <a:lnTo>
                    <a:pt x="719" y="161"/>
                  </a:lnTo>
                  <a:lnTo>
                    <a:pt x="677" y="182"/>
                  </a:lnTo>
                  <a:lnTo>
                    <a:pt x="625" y="182"/>
                  </a:lnTo>
                  <a:lnTo>
                    <a:pt x="580" y="170"/>
                  </a:lnTo>
                  <a:lnTo>
                    <a:pt x="317" y="99"/>
                  </a:lnTo>
                  <a:lnTo>
                    <a:pt x="137" y="55"/>
                  </a:lnTo>
                  <a:lnTo>
                    <a:pt x="32" y="37"/>
                  </a:lnTo>
                  <a:lnTo>
                    <a:pt x="0" y="35"/>
                  </a:lnTo>
                  <a:lnTo>
                    <a:pt x="22" y="27"/>
                  </a:lnTo>
                  <a:lnTo>
                    <a:pt x="117" y="39"/>
                  </a:lnTo>
                  <a:lnTo>
                    <a:pt x="281" y="77"/>
                  </a:lnTo>
                  <a:lnTo>
                    <a:pt x="463" y="125"/>
                  </a:lnTo>
                  <a:lnTo>
                    <a:pt x="630" y="172"/>
                  </a:lnTo>
                  <a:lnTo>
                    <a:pt x="618" y="150"/>
                  </a:lnTo>
                  <a:lnTo>
                    <a:pt x="627" y="125"/>
                  </a:lnTo>
                  <a:lnTo>
                    <a:pt x="670" y="108"/>
                  </a:lnTo>
                  <a:lnTo>
                    <a:pt x="475" y="64"/>
                  </a:lnTo>
                  <a:lnTo>
                    <a:pt x="288" y="28"/>
                  </a:lnTo>
                  <a:lnTo>
                    <a:pt x="166" y="10"/>
                  </a:lnTo>
                  <a:lnTo>
                    <a:pt x="25" y="2"/>
                  </a:lnTo>
                  <a:lnTo>
                    <a:pt x="2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9" name="Freeform 42">
              <a:extLst>
                <a:ext uri="{FF2B5EF4-FFF2-40B4-BE49-F238E27FC236}">
                  <a16:creationId xmlns:a16="http://schemas.microsoft.com/office/drawing/2014/main" id="{3B84CC3A-A69F-9A4C-B8BD-6287857BF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603"/>
              <a:ext cx="1807" cy="1030"/>
            </a:xfrm>
            <a:custGeom>
              <a:avLst/>
              <a:gdLst>
                <a:gd name="T0" fmla="*/ 11 w 1807"/>
                <a:gd name="T1" fmla="*/ 3 h 1030"/>
                <a:gd name="T2" fmla="*/ 43 w 1807"/>
                <a:gd name="T3" fmla="*/ 45 h 1030"/>
                <a:gd name="T4" fmla="*/ 56 w 1807"/>
                <a:gd name="T5" fmla="*/ 149 h 1030"/>
                <a:gd name="T6" fmla="*/ 61 w 1807"/>
                <a:gd name="T7" fmla="*/ 307 h 1030"/>
                <a:gd name="T8" fmla="*/ 56 w 1807"/>
                <a:gd name="T9" fmla="*/ 520 h 1030"/>
                <a:gd name="T10" fmla="*/ 50 w 1807"/>
                <a:gd name="T11" fmla="*/ 688 h 1030"/>
                <a:gd name="T12" fmla="*/ 36 w 1807"/>
                <a:gd name="T13" fmla="*/ 887 h 1030"/>
                <a:gd name="T14" fmla="*/ 20 w 1807"/>
                <a:gd name="T15" fmla="*/ 995 h 1030"/>
                <a:gd name="T16" fmla="*/ 433 w 1807"/>
                <a:gd name="T17" fmla="*/ 1012 h 1030"/>
                <a:gd name="T18" fmla="*/ 685 w 1807"/>
                <a:gd name="T19" fmla="*/ 1015 h 1030"/>
                <a:gd name="T20" fmla="*/ 1179 w 1807"/>
                <a:gd name="T21" fmla="*/ 1012 h 1030"/>
                <a:gd name="T22" fmla="*/ 1431 w 1807"/>
                <a:gd name="T23" fmla="*/ 1007 h 1030"/>
                <a:gd name="T24" fmla="*/ 1806 w 1807"/>
                <a:gd name="T25" fmla="*/ 992 h 1030"/>
                <a:gd name="T26" fmla="*/ 1467 w 1807"/>
                <a:gd name="T27" fmla="*/ 1022 h 1030"/>
                <a:gd name="T28" fmla="*/ 1161 w 1807"/>
                <a:gd name="T29" fmla="*/ 1026 h 1030"/>
                <a:gd name="T30" fmla="*/ 744 w 1807"/>
                <a:gd name="T31" fmla="*/ 1029 h 1030"/>
                <a:gd name="T32" fmla="*/ 362 w 1807"/>
                <a:gd name="T33" fmla="*/ 1018 h 1030"/>
                <a:gd name="T34" fmla="*/ 0 w 1807"/>
                <a:gd name="T35" fmla="*/ 1003 h 1030"/>
                <a:gd name="T36" fmla="*/ 20 w 1807"/>
                <a:gd name="T37" fmla="*/ 850 h 1030"/>
                <a:gd name="T38" fmla="*/ 32 w 1807"/>
                <a:gd name="T39" fmla="*/ 614 h 1030"/>
                <a:gd name="T40" fmla="*/ 36 w 1807"/>
                <a:gd name="T41" fmla="*/ 397 h 1030"/>
                <a:gd name="T42" fmla="*/ 36 w 1807"/>
                <a:gd name="T43" fmla="*/ 202 h 1030"/>
                <a:gd name="T44" fmla="*/ 20 w 1807"/>
                <a:gd name="T45" fmla="*/ 63 h 1030"/>
                <a:gd name="T46" fmla="*/ 0 w 1807"/>
                <a:gd name="T47" fmla="*/ 0 h 1030"/>
                <a:gd name="T48" fmla="*/ 11 w 1807"/>
                <a:gd name="T49" fmla="*/ 3 h 1030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807" h="1030">
                  <a:moveTo>
                    <a:pt x="11" y="3"/>
                  </a:moveTo>
                  <a:lnTo>
                    <a:pt x="43" y="45"/>
                  </a:lnTo>
                  <a:lnTo>
                    <a:pt x="56" y="149"/>
                  </a:lnTo>
                  <a:lnTo>
                    <a:pt x="61" y="307"/>
                  </a:lnTo>
                  <a:lnTo>
                    <a:pt x="56" y="520"/>
                  </a:lnTo>
                  <a:lnTo>
                    <a:pt x="50" y="688"/>
                  </a:lnTo>
                  <a:lnTo>
                    <a:pt x="36" y="887"/>
                  </a:lnTo>
                  <a:lnTo>
                    <a:pt x="20" y="995"/>
                  </a:lnTo>
                  <a:lnTo>
                    <a:pt x="433" y="1012"/>
                  </a:lnTo>
                  <a:lnTo>
                    <a:pt x="685" y="1015"/>
                  </a:lnTo>
                  <a:lnTo>
                    <a:pt x="1179" y="1012"/>
                  </a:lnTo>
                  <a:lnTo>
                    <a:pt x="1431" y="1007"/>
                  </a:lnTo>
                  <a:lnTo>
                    <a:pt x="1806" y="992"/>
                  </a:lnTo>
                  <a:lnTo>
                    <a:pt x="1467" y="1022"/>
                  </a:lnTo>
                  <a:lnTo>
                    <a:pt x="1161" y="1026"/>
                  </a:lnTo>
                  <a:lnTo>
                    <a:pt x="744" y="1029"/>
                  </a:lnTo>
                  <a:lnTo>
                    <a:pt x="362" y="1018"/>
                  </a:lnTo>
                  <a:lnTo>
                    <a:pt x="0" y="1003"/>
                  </a:lnTo>
                  <a:lnTo>
                    <a:pt x="20" y="850"/>
                  </a:lnTo>
                  <a:lnTo>
                    <a:pt x="32" y="614"/>
                  </a:lnTo>
                  <a:lnTo>
                    <a:pt x="36" y="397"/>
                  </a:lnTo>
                  <a:lnTo>
                    <a:pt x="36" y="202"/>
                  </a:lnTo>
                  <a:lnTo>
                    <a:pt x="20" y="63"/>
                  </a:lnTo>
                  <a:lnTo>
                    <a:pt x="0" y="0"/>
                  </a:lnTo>
                  <a:lnTo>
                    <a:pt x="11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0" name="Freeform 43">
              <a:extLst>
                <a:ext uri="{FF2B5EF4-FFF2-40B4-BE49-F238E27FC236}">
                  <a16:creationId xmlns:a16="http://schemas.microsoft.com/office/drawing/2014/main" id="{5774DB81-621A-6947-95D5-FFCC02AFA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768"/>
              <a:ext cx="89" cy="831"/>
            </a:xfrm>
            <a:custGeom>
              <a:avLst/>
              <a:gdLst>
                <a:gd name="T0" fmla="*/ 26 w 89"/>
                <a:gd name="T1" fmla="*/ 41 h 831"/>
                <a:gd name="T2" fmla="*/ 18 w 89"/>
                <a:gd name="T3" fmla="*/ 158 h 831"/>
                <a:gd name="T4" fmla="*/ 26 w 89"/>
                <a:gd name="T5" fmla="*/ 393 h 831"/>
                <a:gd name="T6" fmla="*/ 51 w 89"/>
                <a:gd name="T7" fmla="*/ 655 h 831"/>
                <a:gd name="T8" fmla="*/ 88 w 89"/>
                <a:gd name="T9" fmla="*/ 830 h 831"/>
                <a:gd name="T10" fmla="*/ 51 w 89"/>
                <a:gd name="T11" fmla="*/ 715 h 831"/>
                <a:gd name="T12" fmla="*/ 18 w 89"/>
                <a:gd name="T13" fmla="*/ 550 h 831"/>
                <a:gd name="T14" fmla="*/ 13 w 89"/>
                <a:gd name="T15" fmla="*/ 348 h 831"/>
                <a:gd name="T16" fmla="*/ 0 w 89"/>
                <a:gd name="T17" fmla="*/ 142 h 831"/>
                <a:gd name="T18" fmla="*/ 26 w 89"/>
                <a:gd name="T19" fmla="*/ 0 h 831"/>
                <a:gd name="T20" fmla="*/ 26 w 89"/>
                <a:gd name="T21" fmla="*/ 41 h 8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89" h="831">
                  <a:moveTo>
                    <a:pt x="26" y="41"/>
                  </a:moveTo>
                  <a:lnTo>
                    <a:pt x="18" y="158"/>
                  </a:lnTo>
                  <a:lnTo>
                    <a:pt x="26" y="393"/>
                  </a:lnTo>
                  <a:lnTo>
                    <a:pt x="51" y="655"/>
                  </a:lnTo>
                  <a:lnTo>
                    <a:pt x="88" y="830"/>
                  </a:lnTo>
                  <a:lnTo>
                    <a:pt x="51" y="715"/>
                  </a:lnTo>
                  <a:lnTo>
                    <a:pt x="18" y="550"/>
                  </a:lnTo>
                  <a:lnTo>
                    <a:pt x="13" y="348"/>
                  </a:lnTo>
                  <a:lnTo>
                    <a:pt x="0" y="142"/>
                  </a:lnTo>
                  <a:lnTo>
                    <a:pt x="26" y="0"/>
                  </a:lnTo>
                  <a:lnTo>
                    <a:pt x="26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098" name="Rectangle 44">
            <a:extLst>
              <a:ext uri="{FF2B5EF4-FFF2-40B4-BE49-F238E27FC236}">
                <a16:creationId xmlns:a16="http://schemas.microsoft.com/office/drawing/2014/main" id="{7310D221-0F72-624F-AC3C-BD764B903E5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05000" y="1447800"/>
            <a:ext cx="8305800" cy="838200"/>
          </a:xfrm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Overview</a:t>
            </a:r>
          </a:p>
        </p:txBody>
      </p:sp>
      <p:sp>
        <p:nvSpPr>
          <p:cNvPr id="4099" name="Rectangle 45">
            <a:extLst>
              <a:ext uri="{FF2B5EF4-FFF2-40B4-BE49-F238E27FC236}">
                <a16:creationId xmlns:a16="http://schemas.microsoft.com/office/drawing/2014/main" id="{5C34A934-685E-5F49-9EE8-91D3F8CFBCC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2971801"/>
            <a:ext cx="8307387" cy="3133725"/>
          </a:xfrm>
        </p:spPr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Model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Analysis of a General Design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Informal Methods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Observation Method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Ranking Method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Range Method</a:t>
            </a:r>
          </a:p>
        </p:txBody>
      </p:sp>
    </p:spTree>
    <p:extLst>
      <p:ext uri="{BB962C8B-B14F-4D97-AF65-F5344CB8AC3E}">
        <p14:creationId xmlns:p14="http://schemas.microsoft.com/office/powerpoint/2010/main" val="2697951877"/>
      </p:ext>
    </p:extLst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9464EB00-4456-AE4B-A61B-0AD4E286F0E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sz="320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General Full Factorial Designs With k Factors</a:t>
            </a: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3513804A-03BB-6A40-A502-6235A63F9357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5000" y="1295401"/>
            <a:ext cx="8307388" cy="4810125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Model: k factors </a:t>
            </a:r>
            <a:r>
              <a:rPr lang="en-US" altLang="zh-CN" sz="3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2</a:t>
            </a:r>
            <a:r>
              <a:rPr lang="en-US" altLang="zh-CN" sz="3000" baseline="30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k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-1 effects</a:t>
            </a:r>
            <a:b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  <a:r>
              <a:rPr lang="en-US" altLang="zh-CN" sz="3000" i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k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	main effects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	two factor interactions,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	three factor interactions,</a:t>
            </a:r>
          </a:p>
          <a:p>
            <a:pPr>
              <a:lnSpc>
                <a:spcPct val="90000"/>
              </a:lnSpc>
              <a:buNone/>
            </a:pPr>
            <a:endParaRPr lang="en-US" altLang="zh-CN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and so on. 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 b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Example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: 3 factors A, B, C: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 </a:t>
            </a:r>
          </a:p>
        </p:txBody>
      </p:sp>
      <p:pic>
        <p:nvPicPr>
          <p:cNvPr id="5123" name="Picture 8" descr="D:\perf\TP_tmp.png">
            <a:extLst>
              <a:ext uri="{FF2B5EF4-FFF2-40B4-BE49-F238E27FC236}">
                <a16:creationId xmlns:a16="http://schemas.microsoft.com/office/drawing/2014/main" id="{97BC4423-ABB6-D749-8FD2-468C1B4D396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09800"/>
            <a:ext cx="914400" cy="84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9" descr="D:\perf\TP_tmp.png">
            <a:extLst>
              <a:ext uri="{FF2B5EF4-FFF2-40B4-BE49-F238E27FC236}">
                <a16:creationId xmlns:a16="http://schemas.microsoft.com/office/drawing/2014/main" id="{E71E7D5F-4778-7042-BB50-510022D3CF8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3192464"/>
            <a:ext cx="914400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13" descr="D:\POWERPNT\97\TP_tmp.png">
            <a:extLst>
              <a:ext uri="{FF2B5EF4-FFF2-40B4-BE49-F238E27FC236}">
                <a16:creationId xmlns:a16="http://schemas.microsoft.com/office/drawing/2014/main" id="{27EB3E1B-66EE-7142-81B6-2CC0FF3A8D4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5946776"/>
            <a:ext cx="73453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14" descr="D:\POWERPNT\97\TP_tmp.png">
            <a:extLst>
              <a:ext uri="{FF2B5EF4-FFF2-40B4-BE49-F238E27FC236}">
                <a16:creationId xmlns:a16="http://schemas.microsoft.com/office/drawing/2014/main" id="{0DD5001A-F112-AC4D-A1B6-934C2045540E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5" y="5041900"/>
            <a:ext cx="7308850" cy="67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39793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7564ABCE-E447-564A-8602-10EE51A75CB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Model Parameters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B5722ED9-C500-DC40-84DD-8EF835773417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Analysis: Similar to that with two factors 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sums of squares, degrees of freedom, and F-test also extend  as expected. } </a:t>
            </a:r>
          </a:p>
        </p:txBody>
      </p:sp>
      <p:pic>
        <p:nvPicPr>
          <p:cNvPr id="614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F6581E55-8410-884A-8CAE-3039C4FB10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572001"/>
            <a:ext cx="12954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7" descr="D:\POWERPNT\97\TP_tmp.png">
            <a:extLst>
              <a:ext uri="{FF2B5EF4-FFF2-40B4-BE49-F238E27FC236}">
                <a16:creationId xmlns:a16="http://schemas.microsoft.com/office/drawing/2014/main" id="{51ED48AB-AC8D-1643-8082-DF2714EF228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141414"/>
            <a:ext cx="8226425" cy="297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A3A6B4DB-05A0-F54E-8084-627CD0D5738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81601"/>
            <a:ext cx="2438400" cy="34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86556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026">
            <a:extLst>
              <a:ext uri="{FF2B5EF4-FFF2-40B4-BE49-F238E27FC236}">
                <a16:creationId xmlns:a16="http://schemas.microsoft.com/office/drawing/2014/main" id="{03D1B4A4-06A1-D84A-B5BE-0ED63B339B8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Paging Process</a:t>
            </a:r>
          </a:p>
        </p:txBody>
      </p:sp>
      <p:sp>
        <p:nvSpPr>
          <p:cNvPr id="7170" name="Rectangle 1027">
            <a:extLst>
              <a:ext uri="{FF2B5EF4-FFF2-40B4-BE49-F238E27FC236}">
                <a16:creationId xmlns:a16="http://schemas.microsoft.com/office/drawing/2014/main" id="{71ACDA7E-BB5A-B943-8EB6-35ECA22306BA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Total 81 experiments. </a:t>
            </a:r>
          </a:p>
        </p:txBody>
      </p:sp>
      <p:pic>
        <p:nvPicPr>
          <p:cNvPr id="7171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E5DD148F-96DD-B74F-BE6F-E27063825E7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371600"/>
            <a:ext cx="8226425" cy="212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8472111"/>
      </p:ext>
    </p:extLst>
  </p:cSld>
  <p:clrMapOvr>
    <a:masterClrMapping/>
  </p:clrMapOvr>
  <p:transition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48368F2A-858A-E24E-B830-BC69E40C26F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 (Cont)</a:t>
            </a:r>
          </a:p>
        </p:txBody>
      </p:sp>
      <p:sp>
        <p:nvSpPr>
          <p:cNvPr id="8194" name="Rectangle 3">
            <a:extLst>
              <a:ext uri="{FF2B5EF4-FFF2-40B4-BE49-F238E27FC236}">
                <a16:creationId xmlns:a16="http://schemas.microsoft.com/office/drawing/2014/main" id="{DD9430B9-47F1-6B44-B7A6-55E59BBAFBC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Total Number of Page Swaps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y</a:t>
            </a:r>
            <a:r>
              <a:rPr lang="en-US" altLang="zh-CN" sz="2400" baseline="-25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max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/y</a:t>
            </a:r>
            <a:r>
              <a:rPr lang="en-US" altLang="zh-CN" sz="2400" baseline="-25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min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= 23134/32 = 723 </a:t>
            </a:r>
            <a:r>
              <a:rPr lang="en-US" altLang="zh-CN" sz="24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Þ </a:t>
            </a:r>
            <a:r>
              <a:rPr lang="en-US" altLang="zh-CN" sz="2400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log transformation </a:t>
            </a:r>
          </a:p>
        </p:txBody>
      </p:sp>
      <p:pic>
        <p:nvPicPr>
          <p:cNvPr id="819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5425803-DEFB-5E48-BB15-63E2DB3B352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920876"/>
            <a:ext cx="8226425" cy="295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072913"/>
      </p:ext>
    </p:extLst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8C1B33C2-2672-F848-8784-95728829D02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 (Cont)</a:t>
            </a:r>
          </a:p>
        </p:txBody>
      </p:sp>
      <p:sp>
        <p:nvSpPr>
          <p:cNvPr id="9218" name="Rectangle 3">
            <a:extLst>
              <a:ext uri="{FF2B5EF4-FFF2-40B4-BE49-F238E27FC236}">
                <a16:creationId xmlns:a16="http://schemas.microsoft.com/office/drawing/2014/main" id="{84F83540-2802-E34B-8167-3A94EEBD30E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Transformed Data For the Paging Study</a:t>
            </a:r>
          </a:p>
        </p:txBody>
      </p:sp>
      <p:pic>
        <p:nvPicPr>
          <p:cNvPr id="921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088F9657-037C-5E41-9146-9B68CF5BCEE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981200"/>
            <a:ext cx="8226425" cy="325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4323728"/>
      </p:ext>
    </p:extLst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5">
            <a:extLst>
              <a:ext uri="{FF2B5EF4-FFF2-40B4-BE49-F238E27FC236}">
                <a16:creationId xmlns:a16="http://schemas.microsoft.com/office/drawing/2014/main" id="{186069DC-550F-2C4A-B4CB-ABE8504ADC94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 (Cont)</a:t>
            </a:r>
          </a:p>
        </p:txBody>
      </p:sp>
      <p:sp>
        <p:nvSpPr>
          <p:cNvPr id="10242" name="Rectangle 6">
            <a:extLst>
              <a:ext uri="{FF2B5EF4-FFF2-40B4-BE49-F238E27FC236}">
                <a16:creationId xmlns:a16="http://schemas.microsoft.com/office/drawing/2014/main" id="{00BA8CDB-EDC3-454C-8466-D0858CE1388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Effects:</a:t>
            </a: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Also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Six two-factor interactions,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Four three-factor interactions, and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One four-factor interaction.</a:t>
            </a:r>
          </a:p>
        </p:txBody>
      </p:sp>
      <p:pic>
        <p:nvPicPr>
          <p:cNvPr id="10243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B95B853-91FC-FA4B-9E5E-6BC6A606A21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1371601"/>
            <a:ext cx="5083175" cy="316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89535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6">
            <a:extLst>
              <a:ext uri="{FF2B5EF4-FFF2-40B4-BE49-F238E27FC236}">
                <a16:creationId xmlns:a16="http://schemas.microsoft.com/office/drawing/2014/main" id="{B91103BA-10CD-F942-9643-AE8262B8635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ANOVA Table</a:t>
            </a:r>
          </a:p>
        </p:txBody>
      </p:sp>
      <p:pic>
        <p:nvPicPr>
          <p:cNvPr id="1126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89963C9-AFD1-8F44-905B-EF19ECF40D1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92200"/>
            <a:ext cx="5410200" cy="5246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3943071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A3697269-2B91-5744-B908-D7EC0ED924AC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Simplified model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6AA87302-B0B0-6440-B2EC-22F3C1B731A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Most interactions except DM are small.</a:t>
            </a:r>
          </a:p>
          <a:p>
            <a:pPr>
              <a:buFont typeface="Lato" panose="020F0502020204030203" pitchFamily="34" charset="77"/>
              <a:buChar char="▷"/>
            </a:pPr>
            <a:endParaRPr lang="en-US" altLang="zh-CN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</a:p>
          <a:p>
            <a:pPr>
              <a:buNone/>
            </a:pPr>
            <a:endParaRPr lang="en-US" altLang="zh-CN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Where,</a:t>
            </a:r>
          </a:p>
        </p:txBody>
      </p:sp>
      <p:pic>
        <p:nvPicPr>
          <p:cNvPr id="12291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CFAC5888-DE84-9D47-ACFB-7A45AF38274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676" y="1868488"/>
            <a:ext cx="4479925" cy="33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BE6B73B4-E86A-874B-8481-CDAF703BAB7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2590800"/>
            <a:ext cx="5332413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437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Factorial Design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56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D6D48552-B573-9E44-8A02-522551ED769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sz="320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Simplified Model (Cont)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B49FD1ED-61A3-B14F-903D-C75C99C94E5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zh-CN" altLang="en-US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Interactions Between Deck Arrangement and Memory Pages</a:t>
            </a:r>
          </a:p>
        </p:txBody>
      </p:sp>
      <p:pic>
        <p:nvPicPr>
          <p:cNvPr id="13315" name="Picture 5" descr="D:\POWERPNT\97\TP_tmp.png">
            <a:extLst>
              <a:ext uri="{FF2B5EF4-FFF2-40B4-BE49-F238E27FC236}">
                <a16:creationId xmlns:a16="http://schemas.microsoft.com/office/drawing/2014/main" id="{7F08B17B-FE32-5B4D-A28B-65EA3DE45B4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2438400"/>
            <a:ext cx="4603750" cy="208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233552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10AAA45E-1590-A24D-ABB7-E69BA542A6D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Error Computation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DD2C46E9-AEAB-CC42-B0E2-034935A1391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zh-CN" altLang="en-US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</a:p>
        </p:txBody>
      </p:sp>
      <p:pic>
        <p:nvPicPr>
          <p:cNvPr id="1433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8858B04C-C904-0245-B372-0CACAB412B7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371601"/>
            <a:ext cx="8226425" cy="2989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1259418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92B9DB86-8E6D-454D-8448-D4A2EE34021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Visual Test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221C0FB7-84F2-244D-A51E-C9875E52BE8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5029201"/>
            <a:ext cx="8307387" cy="1076325"/>
          </a:xfrm>
        </p:spPr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Almost a straight line.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Outlier was verified.</a:t>
            </a:r>
          </a:p>
        </p:txBody>
      </p:sp>
      <p:pic>
        <p:nvPicPr>
          <p:cNvPr id="15363" name="Picture 4" descr="D:\perf\fignew\png\chp_23_01.png">
            <a:extLst>
              <a:ext uri="{FF2B5EF4-FFF2-40B4-BE49-F238E27FC236}">
                <a16:creationId xmlns:a16="http://schemas.microsoft.com/office/drawing/2014/main" id="{ABD0C952-CD67-2243-9832-9AEAF1330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219200"/>
            <a:ext cx="422910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96618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45C7F032-9500-5348-BD60-09D6A7F4568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Case Study 23.1: Final Model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4EC49B81-52CE-9A46-9378-7D41AF2E9F1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16387" name="Picture 6" descr="D:\POWERPNT\97\TP_tmp.png">
            <a:extLst>
              <a:ext uri="{FF2B5EF4-FFF2-40B4-BE49-F238E27FC236}">
                <a16:creationId xmlns:a16="http://schemas.microsoft.com/office/drawing/2014/main" id="{1B7686F9-A06F-534C-B05A-9EA8DEA390B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143000"/>
            <a:ext cx="8226425" cy="2211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8" name="Picture 7" descr="D:\POWERPNT\97\TP_tmp.bmp">
            <a:extLst>
              <a:ext uri="{FF2B5EF4-FFF2-40B4-BE49-F238E27FC236}">
                <a16:creationId xmlns:a16="http://schemas.microsoft.com/office/drawing/2014/main" id="{4F344422-C9F9-7B44-BD48-50F555A5FC5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3581400"/>
            <a:ext cx="3759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9" name="Line 8">
            <a:extLst>
              <a:ext uri="{FF2B5EF4-FFF2-40B4-BE49-F238E27FC236}">
                <a16:creationId xmlns:a16="http://schemas.microsoft.com/office/drawing/2014/main" id="{08A0ECA9-1DE4-304A-A6BC-E987114B28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05600" y="4572000"/>
            <a:ext cx="457200" cy="609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390" name="Text Box 9">
            <a:extLst>
              <a:ext uri="{FF2B5EF4-FFF2-40B4-BE49-F238E27FC236}">
                <a16:creationId xmlns:a16="http://schemas.microsoft.com/office/drawing/2014/main" id="{7CDC0DE2-409D-6F49-B343-ED3640370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1" y="4918075"/>
            <a:ext cx="2020105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/>
              <a:t>Standard Error</a:t>
            </a:r>
            <a:br>
              <a:rPr lang="en-US" altLang="en-US"/>
            </a:br>
            <a:r>
              <a:rPr lang="en-US" altLang="en-US"/>
              <a:t>= Stdv of sample mean</a:t>
            </a:r>
            <a:br>
              <a:rPr lang="en-US" altLang="en-US"/>
            </a:br>
            <a:r>
              <a:rPr lang="en-US" altLang="en-US"/>
              <a:t>= Stdv of Error</a:t>
            </a:r>
          </a:p>
        </p:txBody>
      </p:sp>
    </p:spTree>
    <p:extLst>
      <p:ext uri="{BB962C8B-B14F-4D97-AF65-F5344CB8AC3E}">
        <p14:creationId xmlns:p14="http://schemas.microsoft.com/office/powerpoint/2010/main" val="3942661201"/>
      </p:ext>
    </p:extLst>
  </p:cSld>
  <p:clrMapOvr>
    <a:masterClrMapping/>
  </p:clrMapOvr>
  <p:transition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13F0EAC2-1B88-1F43-81D3-F96FD60D47A7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Observation Method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98BEB9F3-E7E3-7C4D-B6F1-33A51943ECF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To find the best combination.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Example: Scheduler Design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Three Classes of Jobs: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Word processing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Interactive data processing</a:t>
            </a:r>
          </a:p>
          <a:p>
            <a:pPr lvl="1"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Background data processing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Five Factors 2</a:t>
            </a:r>
            <a:r>
              <a:rPr lang="en-US" altLang="zh-CN" sz="3000" baseline="30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5-1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01813634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0F410968-AEFC-ED4A-A4A6-2473F75F7A4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23.1: Measured Throughputs</a:t>
            </a:r>
          </a:p>
        </p:txBody>
      </p:sp>
      <p:pic>
        <p:nvPicPr>
          <p:cNvPr id="18434" name="Picture 5" descr="D:\perf\TP_tmp.png">
            <a:extLst>
              <a:ext uri="{FF2B5EF4-FFF2-40B4-BE49-F238E27FC236}">
                <a16:creationId xmlns:a16="http://schemas.microsoft.com/office/drawing/2014/main" id="{740EBDB3-5133-5D48-B200-B02C3AB132F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066800"/>
            <a:ext cx="71882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1888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95CE1E33-1CD4-CB44-BEAB-4C64D84961E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23.1: Conclusions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E8952862-0C00-5049-8C19-5038F734D27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To get high throughput for word processing jobs,: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There should not be any preemption (A=-1)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time slice should be large (B=1)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fairness should be on (E=1)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settings for queue assignment and re-queueing do not matter.</a:t>
            </a:r>
          </a:p>
        </p:txBody>
      </p:sp>
    </p:spTree>
    <p:extLst>
      <p:ext uri="{BB962C8B-B14F-4D97-AF65-F5344CB8AC3E}">
        <p14:creationId xmlns:p14="http://schemas.microsoft.com/office/powerpoint/2010/main" val="424821584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DFA65F9F-77C3-604D-A95E-9C3ACCDDA01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Ranking Method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AEF07309-1E9F-F243-8D92-8B980C7DBA3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Sort the experiments.</a:t>
            </a:r>
          </a:p>
          <a:p>
            <a:pPr>
              <a:buFont typeface="Lato" panose="020F0502020204030203" pitchFamily="34" charset="77"/>
              <a:buChar char="▷"/>
            </a:pPr>
            <a:endParaRPr lang="zh-CN" altLang="en-US" sz="30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20483" name="Picture 5" descr="D:\perf\TP_tmp.png">
            <a:extLst>
              <a:ext uri="{FF2B5EF4-FFF2-40B4-BE49-F238E27FC236}">
                <a16:creationId xmlns:a16="http://schemas.microsoft.com/office/drawing/2014/main" id="{8BD6502B-4D8F-2248-A398-6A37C5BD987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814514"/>
            <a:ext cx="5334000" cy="451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26987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37B04564-A2E6-2C4B-A318-15632018ADC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23.2: Conclusions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DC33442A-081A-5E43-8830-78C412B2C8D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A=-1 (no preemption) is good for word processing jobs and also that A=1 is bad.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B=1 (large time slice) is good for such jobs.  No strong negative comment can be made about B=-1.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Given a choice C should be chosen at 1, that is, there should be two queues. 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The effect of E is not clear. </a:t>
            </a:r>
          </a:p>
          <a:p>
            <a:pPr marL="533400" indent="-533400">
              <a:buFont typeface="Wingdings" pitchFamily="2" charset="2"/>
              <a:buAutoNum type="arabicPeriod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If top rows chosen, then E=1 is a good choice.</a:t>
            </a:r>
          </a:p>
        </p:txBody>
      </p:sp>
    </p:spTree>
    <p:extLst>
      <p:ext uri="{BB962C8B-B14F-4D97-AF65-F5344CB8AC3E}">
        <p14:creationId xmlns:p14="http://schemas.microsoft.com/office/powerpoint/2010/main" val="424812337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>
            <a:extLst>
              <a:ext uri="{FF2B5EF4-FFF2-40B4-BE49-F238E27FC236}">
                <a16:creationId xmlns:a16="http://schemas.microsoft.com/office/drawing/2014/main" id="{793816ED-2C42-7F44-97AE-609B0C69DBB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Range Method</a:t>
            </a:r>
          </a:p>
        </p:txBody>
      </p:sp>
      <p:sp>
        <p:nvSpPr>
          <p:cNvPr id="22530" name="Rectangle 3">
            <a:extLst>
              <a:ext uri="{FF2B5EF4-FFF2-40B4-BE49-F238E27FC236}">
                <a16:creationId xmlns:a16="http://schemas.microsoft.com/office/drawing/2014/main" id="{A6FEAC9D-97BA-CC41-A285-0FD0005C10AB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Range = Maximum-Minimum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Factors with large range are important. 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Memory size is the most influential factor.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Problem program, deck arrangement, and replacement algorithm are next in order. </a:t>
            </a:r>
          </a:p>
        </p:txBody>
      </p:sp>
      <p:pic>
        <p:nvPicPr>
          <p:cNvPr id="22531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BF3CC1A4-025B-4C44-80AC-A2BCBC4C0AC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2174876"/>
            <a:ext cx="8226425" cy="2492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169976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893699" y="944907"/>
            <a:ext cx="5728773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 of one factor experiments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2735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3" name="Object 2">
            <a:hlinkClick r:id="" action="ppaction://ole?verb=0"/>
            <a:extLst>
              <a:ext uri="{FF2B5EF4-FFF2-40B4-BE49-F238E27FC236}">
                <a16:creationId xmlns:a16="http://schemas.microsoft.com/office/drawing/2014/main" id="{94665FB1-8711-B14F-9341-C218FDE7F365}"/>
              </a:ext>
            </a:extLst>
          </p:cNvPr>
          <p:cNvGraphicFramePr>
            <a:graphicFrameLocks/>
          </p:cNvGraphicFramePr>
          <p:nvPr/>
        </p:nvGraphicFramePr>
        <p:xfrm>
          <a:off x="4451350" y="969963"/>
          <a:ext cx="26352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5" name="Clip" r:id="rId3" imgW="23355300" imgH="20447000" progId="MS_ClipArt_Gallery.2">
                  <p:embed/>
                </p:oleObj>
              </mc:Choice>
              <mc:Fallback>
                <p:oleObj name="Clip" r:id="rId3" imgW="23355300" imgH="20447000" progId="MS_ClipArt_Gallery.2">
                  <p:embed/>
                  <p:pic>
                    <p:nvPicPr>
                      <p:cNvPr id="23553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94665FB1-8711-B14F-9341-C218FDE7F365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969963"/>
                        <a:ext cx="26352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4" name="Rectangle 3">
            <a:extLst>
              <a:ext uri="{FF2B5EF4-FFF2-40B4-BE49-F238E27FC236}">
                <a16:creationId xmlns:a16="http://schemas.microsoft.com/office/drawing/2014/main" id="{2076FC0C-E4F0-2F4E-BAF5-B1218BE4CBC8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Summary</a:t>
            </a:r>
          </a:p>
        </p:txBody>
      </p:sp>
      <p:sp>
        <p:nvSpPr>
          <p:cNvPr id="23555" name="Rectangle 4">
            <a:extLst>
              <a:ext uri="{FF2B5EF4-FFF2-40B4-BE49-F238E27FC236}">
                <a16:creationId xmlns:a16="http://schemas.microsoft.com/office/drawing/2014/main" id="{1C2D0F7A-B363-7345-A2CD-510094B6E08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3556001"/>
            <a:ext cx="8307387" cy="2549525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 general k factor design can have k main effects, two factor interactions, three factor interactions, and so on.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Information Methods:</a:t>
            </a:r>
          </a:p>
          <a:p>
            <a:pPr lvl="1">
              <a:lnSpc>
                <a:spcPct val="90000"/>
              </a:lnSpc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Observation: Find the highest or lowest response</a:t>
            </a:r>
          </a:p>
          <a:p>
            <a:pPr lvl="1">
              <a:lnSpc>
                <a:spcPct val="90000"/>
              </a:lnSpc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Ranking: Sort all responses</a:t>
            </a:r>
          </a:p>
          <a:p>
            <a:pPr lvl="1">
              <a:lnSpc>
                <a:spcPct val="90000"/>
              </a:lnSpc>
              <a:buFont typeface="Lato" panose="020F0502020204030203" pitchFamily="34" charset="77"/>
              <a:buChar char="○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Range: Largest - smallest average response</a:t>
            </a:r>
          </a:p>
        </p:txBody>
      </p:sp>
    </p:spTree>
    <p:extLst>
      <p:ext uri="{BB962C8B-B14F-4D97-AF65-F5344CB8AC3E}">
        <p14:creationId xmlns:p14="http://schemas.microsoft.com/office/powerpoint/2010/main" val="3752285552"/>
      </p:ext>
    </p:extLst>
  </p:cSld>
  <p:clrMapOvr>
    <a:masterClrMapping/>
  </p:clrMapOvr>
  <p:transition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>
            <a:extLst>
              <a:ext uri="{FF2B5EF4-FFF2-40B4-BE49-F238E27FC236}">
                <a16:creationId xmlns:a16="http://schemas.microsoft.com/office/drawing/2014/main" id="{A71E2F89-DE23-4649-9EFB-6B3181FF76C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Exercise 23.1</a:t>
            </a:r>
          </a:p>
        </p:txBody>
      </p:sp>
      <p:sp>
        <p:nvSpPr>
          <p:cNvPr id="24578" name="Rectangle 3">
            <a:extLst>
              <a:ext uri="{FF2B5EF4-FFF2-40B4-BE49-F238E27FC236}">
                <a16:creationId xmlns:a16="http://schemas.microsoft.com/office/drawing/2014/main" id="{148A763C-F79D-E345-8A42-BB5E2B329CF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Using the observation method on data of Table 23.8, find the factor levels that maximize the throughput for interactive jobs (T</a:t>
            </a:r>
            <a:r>
              <a:rPr lang="en-US" altLang="zh-CN" sz="3000" baseline="-25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). Repeat the problem for background jobs (T</a:t>
            </a:r>
            <a:r>
              <a:rPr lang="en-US" altLang="zh-CN" sz="3000" baseline="-25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B</a:t>
            </a: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2890308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>
            <a:extLst>
              <a:ext uri="{FF2B5EF4-FFF2-40B4-BE49-F238E27FC236}">
                <a16:creationId xmlns:a16="http://schemas.microsoft.com/office/drawing/2014/main" id="{C3C59592-CE33-EB4D-AD7E-7291EBB6652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Exercise 23.2 </a:t>
            </a:r>
          </a:p>
        </p:txBody>
      </p:sp>
      <p:sp>
        <p:nvSpPr>
          <p:cNvPr id="25602" name="Rectangle 3">
            <a:extLst>
              <a:ext uri="{FF2B5EF4-FFF2-40B4-BE49-F238E27FC236}">
                <a16:creationId xmlns:a16="http://schemas.microsoft.com/office/drawing/2014/main" id="{157660BB-D825-E148-A2BA-9801869ECE52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Repeat Exercise 23.1 using ranking method.</a:t>
            </a:r>
          </a:p>
        </p:txBody>
      </p:sp>
    </p:spTree>
    <p:extLst>
      <p:ext uri="{BB962C8B-B14F-4D97-AF65-F5344CB8AC3E}">
        <p14:creationId xmlns:p14="http://schemas.microsoft.com/office/powerpoint/2010/main" val="2718423925"/>
      </p:ext>
    </p:extLst>
  </p:cSld>
  <p:clrMapOvr>
    <a:masterClrMapping/>
  </p:clrMapOvr>
  <p:transition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>
            <a:extLst>
              <a:ext uri="{FF2B5EF4-FFF2-40B4-BE49-F238E27FC236}">
                <a16:creationId xmlns:a16="http://schemas.microsoft.com/office/drawing/2014/main" id="{65E52ADC-5BD7-F24A-8C8B-FC658228724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Homework</a:t>
            </a:r>
          </a:p>
        </p:txBody>
      </p:sp>
      <p:sp>
        <p:nvSpPr>
          <p:cNvPr id="26626" name="Rectangle 3">
            <a:extLst>
              <a:ext uri="{FF2B5EF4-FFF2-40B4-BE49-F238E27FC236}">
                <a16:creationId xmlns:a16="http://schemas.microsoft.com/office/drawing/2014/main" id="{6E740A7D-2E8D-1F46-9891-93A7AFDA3F30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30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Analyze the following results using observation and ranking methods.</a:t>
            </a:r>
          </a:p>
        </p:txBody>
      </p:sp>
      <p:pic>
        <p:nvPicPr>
          <p:cNvPr id="26627" name="Picture 6" descr="D:\POWERPNT\97\TP_tmp.png">
            <a:extLst>
              <a:ext uri="{FF2B5EF4-FFF2-40B4-BE49-F238E27FC236}">
                <a16:creationId xmlns:a16="http://schemas.microsoft.com/office/drawing/2014/main" id="{711E23CF-329C-F546-B240-4F3F6969A83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1" y="1981200"/>
            <a:ext cx="3273425" cy="424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782921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7FD98FE5-FE8C-7145-B436-3CE110831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2438400"/>
          </a:xfrm>
          <a:noFill/>
          <a:ln/>
        </p:spPr>
        <p:txBody>
          <a:bodyPr/>
          <a:lstStyle/>
          <a:p>
            <a:r>
              <a:rPr lang="en-US" altLang="en-US" sz="8000"/>
              <a:t>2</a:t>
            </a:r>
            <a:r>
              <a:rPr lang="en-US" altLang="en-US" sz="8000" baseline="30000"/>
              <a:t>k-p</a:t>
            </a:r>
            <a:r>
              <a:rPr lang="en-US" altLang="en-US" sz="8000"/>
              <a:t> Fractional Factorial Designs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583DD7EC-83BC-4A47-9F0C-AB619C085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3505201"/>
            <a:ext cx="8307387" cy="2600325"/>
          </a:xfrm>
          <a:ln/>
        </p:spPr>
        <p:txBody>
          <a:bodyPr/>
          <a:lstStyle/>
          <a:p>
            <a:pPr algn="ctr">
              <a:buFont typeface="Wingdings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5956513"/>
      </p:ext>
    </p:extLst>
  </p:cSld>
  <p:clrMapOvr>
    <a:masterClrMapping/>
  </p:clrMapOvr>
  <p:transition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2">
            <a:extLst>
              <a:ext uri="{FF2B5EF4-FFF2-40B4-BE49-F238E27FC236}">
                <a16:creationId xmlns:a16="http://schemas.microsoft.com/office/drawing/2014/main" id="{CFC9E4C1-3DA7-B948-9F3D-81CD950EE751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07976"/>
            <a:ext cx="4954588" cy="2284413"/>
            <a:chOff x="1200" y="194"/>
            <a:chExt cx="3121" cy="1439"/>
          </a:xfrm>
        </p:grpSpPr>
        <p:sp>
          <p:nvSpPr>
            <p:cNvPr id="44035" name="Freeform 3">
              <a:extLst>
                <a:ext uri="{FF2B5EF4-FFF2-40B4-BE49-F238E27FC236}">
                  <a16:creationId xmlns:a16="http://schemas.microsoft.com/office/drawing/2014/main" id="{4A1C693D-00DA-A54E-BC49-4FAA001948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486"/>
              <a:ext cx="1802" cy="1141"/>
            </a:xfrm>
            <a:custGeom>
              <a:avLst/>
              <a:gdLst>
                <a:gd name="T0" fmla="*/ 22 w 1802"/>
                <a:gd name="T1" fmla="*/ 88 h 1141"/>
                <a:gd name="T2" fmla="*/ 0 w 1802"/>
                <a:gd name="T3" fmla="*/ 119 h 1141"/>
                <a:gd name="T4" fmla="*/ 25 w 1802"/>
                <a:gd name="T5" fmla="*/ 176 h 1141"/>
                <a:gd name="T6" fmla="*/ 45 w 1802"/>
                <a:gd name="T7" fmla="*/ 384 h 1141"/>
                <a:gd name="T8" fmla="*/ 45 w 1802"/>
                <a:gd name="T9" fmla="*/ 537 h 1141"/>
                <a:gd name="T10" fmla="*/ 40 w 1802"/>
                <a:gd name="T11" fmla="*/ 734 h 1141"/>
                <a:gd name="T12" fmla="*/ 22 w 1802"/>
                <a:gd name="T13" fmla="*/ 975 h 1141"/>
                <a:gd name="T14" fmla="*/ 0 w 1802"/>
                <a:gd name="T15" fmla="*/ 1113 h 1141"/>
                <a:gd name="T16" fmla="*/ 412 w 1802"/>
                <a:gd name="T17" fmla="*/ 1133 h 1141"/>
                <a:gd name="T18" fmla="*/ 616 w 1802"/>
                <a:gd name="T19" fmla="*/ 1140 h 1141"/>
                <a:gd name="T20" fmla="*/ 1063 w 1802"/>
                <a:gd name="T21" fmla="*/ 1140 h 1141"/>
                <a:gd name="T22" fmla="*/ 1403 w 1802"/>
                <a:gd name="T23" fmla="*/ 1133 h 1141"/>
                <a:gd name="T24" fmla="*/ 1680 w 1802"/>
                <a:gd name="T25" fmla="*/ 1120 h 1141"/>
                <a:gd name="T26" fmla="*/ 1801 w 1802"/>
                <a:gd name="T27" fmla="*/ 1113 h 1141"/>
                <a:gd name="T28" fmla="*/ 1758 w 1802"/>
                <a:gd name="T29" fmla="*/ 941 h 1141"/>
                <a:gd name="T30" fmla="*/ 1733 w 1802"/>
                <a:gd name="T31" fmla="*/ 759 h 1141"/>
                <a:gd name="T32" fmla="*/ 1718 w 1802"/>
                <a:gd name="T33" fmla="*/ 530 h 1141"/>
                <a:gd name="T34" fmla="*/ 1724 w 1802"/>
                <a:gd name="T35" fmla="*/ 389 h 1141"/>
                <a:gd name="T36" fmla="*/ 1751 w 1802"/>
                <a:gd name="T37" fmla="*/ 276 h 1141"/>
                <a:gd name="T38" fmla="*/ 1769 w 1802"/>
                <a:gd name="T39" fmla="*/ 168 h 1141"/>
                <a:gd name="T40" fmla="*/ 1769 w 1802"/>
                <a:gd name="T41" fmla="*/ 131 h 1141"/>
                <a:gd name="T42" fmla="*/ 1751 w 1802"/>
                <a:gd name="T43" fmla="*/ 116 h 1141"/>
                <a:gd name="T44" fmla="*/ 1421 w 1802"/>
                <a:gd name="T45" fmla="*/ 46 h 1141"/>
                <a:gd name="T46" fmla="*/ 1228 w 1802"/>
                <a:gd name="T47" fmla="*/ 15 h 1141"/>
                <a:gd name="T48" fmla="*/ 1126 w 1802"/>
                <a:gd name="T49" fmla="*/ 3 h 1141"/>
                <a:gd name="T50" fmla="*/ 1023 w 1802"/>
                <a:gd name="T51" fmla="*/ 0 h 1141"/>
                <a:gd name="T52" fmla="*/ 702 w 1802"/>
                <a:gd name="T53" fmla="*/ 3 h 1141"/>
                <a:gd name="T54" fmla="*/ 522 w 1802"/>
                <a:gd name="T55" fmla="*/ 23 h 1141"/>
                <a:gd name="T56" fmla="*/ 328 w 1802"/>
                <a:gd name="T57" fmla="*/ 42 h 1141"/>
                <a:gd name="T58" fmla="*/ 97 w 1802"/>
                <a:gd name="T59" fmla="*/ 77 h 1141"/>
                <a:gd name="T60" fmla="*/ 22 w 1802"/>
                <a:gd name="T61" fmla="*/ 88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02" h="1141">
                  <a:moveTo>
                    <a:pt x="22" y="88"/>
                  </a:moveTo>
                  <a:lnTo>
                    <a:pt x="0" y="119"/>
                  </a:lnTo>
                  <a:lnTo>
                    <a:pt x="25" y="176"/>
                  </a:lnTo>
                  <a:lnTo>
                    <a:pt x="45" y="384"/>
                  </a:lnTo>
                  <a:lnTo>
                    <a:pt x="45" y="537"/>
                  </a:lnTo>
                  <a:lnTo>
                    <a:pt x="40" y="734"/>
                  </a:lnTo>
                  <a:lnTo>
                    <a:pt x="22" y="975"/>
                  </a:lnTo>
                  <a:lnTo>
                    <a:pt x="0" y="1113"/>
                  </a:lnTo>
                  <a:lnTo>
                    <a:pt x="412" y="1133"/>
                  </a:lnTo>
                  <a:lnTo>
                    <a:pt x="616" y="1140"/>
                  </a:lnTo>
                  <a:lnTo>
                    <a:pt x="1063" y="1140"/>
                  </a:lnTo>
                  <a:lnTo>
                    <a:pt x="1403" y="1133"/>
                  </a:lnTo>
                  <a:lnTo>
                    <a:pt x="1680" y="1120"/>
                  </a:lnTo>
                  <a:lnTo>
                    <a:pt x="1801" y="1113"/>
                  </a:lnTo>
                  <a:lnTo>
                    <a:pt x="1758" y="941"/>
                  </a:lnTo>
                  <a:lnTo>
                    <a:pt x="1733" y="759"/>
                  </a:lnTo>
                  <a:lnTo>
                    <a:pt x="1718" y="530"/>
                  </a:lnTo>
                  <a:lnTo>
                    <a:pt x="1724" y="389"/>
                  </a:lnTo>
                  <a:lnTo>
                    <a:pt x="1751" y="276"/>
                  </a:lnTo>
                  <a:lnTo>
                    <a:pt x="1769" y="168"/>
                  </a:lnTo>
                  <a:lnTo>
                    <a:pt x="1769" y="131"/>
                  </a:lnTo>
                  <a:lnTo>
                    <a:pt x="1751" y="116"/>
                  </a:lnTo>
                  <a:lnTo>
                    <a:pt x="1421" y="46"/>
                  </a:lnTo>
                  <a:lnTo>
                    <a:pt x="1228" y="15"/>
                  </a:lnTo>
                  <a:lnTo>
                    <a:pt x="1126" y="3"/>
                  </a:lnTo>
                  <a:lnTo>
                    <a:pt x="1023" y="0"/>
                  </a:lnTo>
                  <a:lnTo>
                    <a:pt x="702" y="3"/>
                  </a:lnTo>
                  <a:lnTo>
                    <a:pt x="522" y="23"/>
                  </a:lnTo>
                  <a:lnTo>
                    <a:pt x="328" y="42"/>
                  </a:lnTo>
                  <a:lnTo>
                    <a:pt x="97" y="77"/>
                  </a:lnTo>
                  <a:lnTo>
                    <a:pt x="22" y="8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6" name="Freeform 4">
              <a:extLst>
                <a:ext uri="{FF2B5EF4-FFF2-40B4-BE49-F238E27FC236}">
                  <a16:creationId xmlns:a16="http://schemas.microsoft.com/office/drawing/2014/main" id="{9DBA3E85-F30D-6A4D-8075-38C8AEEE0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598"/>
              <a:ext cx="1797" cy="1032"/>
            </a:xfrm>
            <a:custGeom>
              <a:avLst/>
              <a:gdLst>
                <a:gd name="T0" fmla="*/ 1256 w 1797"/>
                <a:gd name="T1" fmla="*/ 0 h 1032"/>
                <a:gd name="T2" fmla="*/ 1308 w 1797"/>
                <a:gd name="T3" fmla="*/ 4 h 1032"/>
                <a:gd name="T4" fmla="*/ 1338 w 1797"/>
                <a:gd name="T5" fmla="*/ 55 h 1032"/>
                <a:gd name="T6" fmla="*/ 1349 w 1797"/>
                <a:gd name="T7" fmla="*/ 195 h 1032"/>
                <a:gd name="T8" fmla="*/ 1356 w 1797"/>
                <a:gd name="T9" fmla="*/ 397 h 1032"/>
                <a:gd name="T10" fmla="*/ 1344 w 1797"/>
                <a:gd name="T11" fmla="*/ 581 h 1032"/>
                <a:gd name="T12" fmla="*/ 1338 w 1797"/>
                <a:gd name="T13" fmla="*/ 811 h 1032"/>
                <a:gd name="T14" fmla="*/ 1315 w 1797"/>
                <a:gd name="T15" fmla="*/ 943 h 1032"/>
                <a:gd name="T16" fmla="*/ 1308 w 1797"/>
                <a:gd name="T17" fmla="*/ 1008 h 1032"/>
                <a:gd name="T18" fmla="*/ 1796 w 1797"/>
                <a:gd name="T19" fmla="*/ 1031 h 1032"/>
                <a:gd name="T20" fmla="*/ 647 w 1797"/>
                <a:gd name="T21" fmla="*/ 1031 h 1032"/>
                <a:gd name="T22" fmla="*/ 670 w 1797"/>
                <a:gd name="T23" fmla="*/ 984 h 1032"/>
                <a:gd name="T24" fmla="*/ 681 w 1797"/>
                <a:gd name="T25" fmla="*/ 923 h 1032"/>
                <a:gd name="T26" fmla="*/ 495 w 1797"/>
                <a:gd name="T27" fmla="*/ 908 h 1032"/>
                <a:gd name="T28" fmla="*/ 434 w 1797"/>
                <a:gd name="T29" fmla="*/ 864 h 1032"/>
                <a:gd name="T30" fmla="*/ 495 w 1797"/>
                <a:gd name="T31" fmla="*/ 793 h 1032"/>
                <a:gd name="T32" fmla="*/ 499 w 1797"/>
                <a:gd name="T33" fmla="*/ 722 h 1032"/>
                <a:gd name="T34" fmla="*/ 121 w 1797"/>
                <a:gd name="T35" fmla="*/ 674 h 1032"/>
                <a:gd name="T36" fmla="*/ 0 w 1797"/>
                <a:gd name="T37" fmla="*/ 573 h 1032"/>
                <a:gd name="T38" fmla="*/ 0 w 1797"/>
                <a:gd name="T39" fmla="*/ 516 h 1032"/>
                <a:gd name="T40" fmla="*/ 49 w 1797"/>
                <a:gd name="T41" fmla="*/ 491 h 1032"/>
                <a:gd name="T42" fmla="*/ 29 w 1797"/>
                <a:gd name="T43" fmla="*/ 473 h 1032"/>
                <a:gd name="T44" fmla="*/ 128 w 1797"/>
                <a:gd name="T45" fmla="*/ 375 h 1032"/>
                <a:gd name="T46" fmla="*/ 72 w 1797"/>
                <a:gd name="T47" fmla="*/ 277 h 1032"/>
                <a:gd name="T48" fmla="*/ 113 w 1797"/>
                <a:gd name="T49" fmla="*/ 205 h 1032"/>
                <a:gd name="T50" fmla="*/ 168 w 1797"/>
                <a:gd name="T51" fmla="*/ 192 h 1032"/>
                <a:gd name="T52" fmla="*/ 193 w 1797"/>
                <a:gd name="T53" fmla="*/ 156 h 1032"/>
                <a:gd name="T54" fmla="*/ 308 w 1797"/>
                <a:gd name="T55" fmla="*/ 138 h 1032"/>
                <a:gd name="T56" fmla="*/ 488 w 1797"/>
                <a:gd name="T57" fmla="*/ 68 h 1032"/>
                <a:gd name="T58" fmla="*/ 712 w 1797"/>
                <a:gd name="T59" fmla="*/ 30 h 1032"/>
                <a:gd name="T60" fmla="*/ 1256 w 1797"/>
                <a:gd name="T6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97" h="1032">
                  <a:moveTo>
                    <a:pt x="1256" y="0"/>
                  </a:moveTo>
                  <a:lnTo>
                    <a:pt x="1308" y="4"/>
                  </a:lnTo>
                  <a:lnTo>
                    <a:pt x="1338" y="55"/>
                  </a:lnTo>
                  <a:lnTo>
                    <a:pt x="1349" y="195"/>
                  </a:lnTo>
                  <a:lnTo>
                    <a:pt x="1356" y="397"/>
                  </a:lnTo>
                  <a:lnTo>
                    <a:pt x="1344" y="581"/>
                  </a:lnTo>
                  <a:lnTo>
                    <a:pt x="1338" y="811"/>
                  </a:lnTo>
                  <a:lnTo>
                    <a:pt x="1315" y="943"/>
                  </a:lnTo>
                  <a:lnTo>
                    <a:pt x="1308" y="1008"/>
                  </a:lnTo>
                  <a:lnTo>
                    <a:pt x="1796" y="1031"/>
                  </a:lnTo>
                  <a:lnTo>
                    <a:pt x="647" y="1031"/>
                  </a:lnTo>
                  <a:lnTo>
                    <a:pt x="670" y="984"/>
                  </a:lnTo>
                  <a:lnTo>
                    <a:pt x="681" y="923"/>
                  </a:lnTo>
                  <a:lnTo>
                    <a:pt x="495" y="908"/>
                  </a:lnTo>
                  <a:lnTo>
                    <a:pt x="434" y="864"/>
                  </a:lnTo>
                  <a:lnTo>
                    <a:pt x="495" y="793"/>
                  </a:lnTo>
                  <a:lnTo>
                    <a:pt x="499" y="722"/>
                  </a:lnTo>
                  <a:lnTo>
                    <a:pt x="121" y="674"/>
                  </a:lnTo>
                  <a:lnTo>
                    <a:pt x="0" y="573"/>
                  </a:lnTo>
                  <a:lnTo>
                    <a:pt x="0" y="516"/>
                  </a:lnTo>
                  <a:lnTo>
                    <a:pt x="49" y="491"/>
                  </a:lnTo>
                  <a:lnTo>
                    <a:pt x="29" y="473"/>
                  </a:lnTo>
                  <a:lnTo>
                    <a:pt x="128" y="375"/>
                  </a:lnTo>
                  <a:lnTo>
                    <a:pt x="72" y="277"/>
                  </a:lnTo>
                  <a:lnTo>
                    <a:pt x="113" y="205"/>
                  </a:lnTo>
                  <a:lnTo>
                    <a:pt x="168" y="192"/>
                  </a:lnTo>
                  <a:lnTo>
                    <a:pt x="193" y="156"/>
                  </a:lnTo>
                  <a:lnTo>
                    <a:pt x="308" y="138"/>
                  </a:lnTo>
                  <a:lnTo>
                    <a:pt x="488" y="68"/>
                  </a:lnTo>
                  <a:lnTo>
                    <a:pt x="712" y="30"/>
                  </a:lnTo>
                  <a:lnTo>
                    <a:pt x="1256" y="0"/>
                  </a:lnTo>
                </a:path>
              </a:pathLst>
            </a:custGeom>
            <a:solidFill>
              <a:srgbClr val="4C4C4C"/>
            </a:solidFill>
            <a:ln w="12700" cap="rnd" cmpd="sng">
              <a:solidFill>
                <a:srgbClr val="4C4C4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7" name="Freeform 5">
              <a:extLst>
                <a:ext uri="{FF2B5EF4-FFF2-40B4-BE49-F238E27FC236}">
                  <a16:creationId xmlns:a16="http://schemas.microsoft.com/office/drawing/2014/main" id="{62A33455-FEA3-F542-B9E0-2A525FA5D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665"/>
              <a:ext cx="607" cy="364"/>
            </a:xfrm>
            <a:custGeom>
              <a:avLst/>
              <a:gdLst>
                <a:gd name="T0" fmla="*/ 523 w 607"/>
                <a:gd name="T1" fmla="*/ 0 h 364"/>
                <a:gd name="T2" fmla="*/ 563 w 607"/>
                <a:gd name="T3" fmla="*/ 32 h 364"/>
                <a:gd name="T4" fmla="*/ 599 w 607"/>
                <a:gd name="T5" fmla="*/ 87 h 364"/>
                <a:gd name="T6" fmla="*/ 606 w 607"/>
                <a:gd name="T7" fmla="*/ 243 h 364"/>
                <a:gd name="T8" fmla="*/ 577 w 607"/>
                <a:gd name="T9" fmla="*/ 281 h 364"/>
                <a:gd name="T10" fmla="*/ 478 w 607"/>
                <a:gd name="T11" fmla="*/ 363 h 364"/>
                <a:gd name="T12" fmla="*/ 310 w 607"/>
                <a:gd name="T13" fmla="*/ 320 h 364"/>
                <a:gd name="T14" fmla="*/ 195 w 607"/>
                <a:gd name="T15" fmla="*/ 271 h 364"/>
                <a:gd name="T16" fmla="*/ 105 w 607"/>
                <a:gd name="T17" fmla="*/ 197 h 364"/>
                <a:gd name="T18" fmla="*/ 52 w 607"/>
                <a:gd name="T19" fmla="*/ 146 h 364"/>
                <a:gd name="T20" fmla="*/ 11 w 607"/>
                <a:gd name="T21" fmla="*/ 77 h 364"/>
                <a:gd name="T22" fmla="*/ 0 w 607"/>
                <a:gd name="T23" fmla="*/ 37 h 364"/>
                <a:gd name="T24" fmla="*/ 523 w 607"/>
                <a:gd name="T2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364">
                  <a:moveTo>
                    <a:pt x="523" y="0"/>
                  </a:moveTo>
                  <a:lnTo>
                    <a:pt x="563" y="32"/>
                  </a:lnTo>
                  <a:lnTo>
                    <a:pt x="599" y="87"/>
                  </a:lnTo>
                  <a:lnTo>
                    <a:pt x="606" y="243"/>
                  </a:lnTo>
                  <a:lnTo>
                    <a:pt x="577" y="281"/>
                  </a:lnTo>
                  <a:lnTo>
                    <a:pt x="478" y="363"/>
                  </a:lnTo>
                  <a:lnTo>
                    <a:pt x="310" y="320"/>
                  </a:lnTo>
                  <a:lnTo>
                    <a:pt x="195" y="271"/>
                  </a:lnTo>
                  <a:lnTo>
                    <a:pt x="105" y="197"/>
                  </a:lnTo>
                  <a:lnTo>
                    <a:pt x="52" y="146"/>
                  </a:lnTo>
                  <a:lnTo>
                    <a:pt x="11" y="77"/>
                  </a:lnTo>
                  <a:lnTo>
                    <a:pt x="0" y="37"/>
                  </a:lnTo>
                  <a:lnTo>
                    <a:pt x="523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8" name="Freeform 6">
              <a:extLst>
                <a:ext uri="{FF2B5EF4-FFF2-40B4-BE49-F238E27FC236}">
                  <a16:creationId xmlns:a16="http://schemas.microsoft.com/office/drawing/2014/main" id="{893732E3-8B5D-EC46-B8D9-EECD53B7F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750"/>
              <a:ext cx="303" cy="284"/>
            </a:xfrm>
            <a:custGeom>
              <a:avLst/>
              <a:gdLst>
                <a:gd name="T0" fmla="*/ 0 w 303"/>
                <a:gd name="T1" fmla="*/ 16 h 284"/>
                <a:gd name="T2" fmla="*/ 67 w 303"/>
                <a:gd name="T3" fmla="*/ 0 h 284"/>
                <a:gd name="T4" fmla="*/ 153 w 303"/>
                <a:gd name="T5" fmla="*/ 5 h 284"/>
                <a:gd name="T6" fmla="*/ 144 w 303"/>
                <a:gd name="T7" fmla="*/ 81 h 284"/>
                <a:gd name="T8" fmla="*/ 302 w 303"/>
                <a:gd name="T9" fmla="*/ 233 h 284"/>
                <a:gd name="T10" fmla="*/ 230 w 303"/>
                <a:gd name="T11" fmla="*/ 283 h 284"/>
                <a:gd name="T12" fmla="*/ 124 w 303"/>
                <a:gd name="T13" fmla="*/ 238 h 284"/>
                <a:gd name="T14" fmla="*/ 108 w 303"/>
                <a:gd name="T15" fmla="*/ 80 h 284"/>
                <a:gd name="T16" fmla="*/ 83 w 303"/>
                <a:gd name="T17" fmla="*/ 80 h 284"/>
                <a:gd name="T18" fmla="*/ 16 w 303"/>
                <a:gd name="T19" fmla="*/ 30 h 284"/>
                <a:gd name="T20" fmla="*/ 0 w 303"/>
                <a:gd name="T21" fmla="*/ 1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284">
                  <a:moveTo>
                    <a:pt x="0" y="16"/>
                  </a:moveTo>
                  <a:lnTo>
                    <a:pt x="67" y="0"/>
                  </a:lnTo>
                  <a:lnTo>
                    <a:pt x="153" y="5"/>
                  </a:lnTo>
                  <a:lnTo>
                    <a:pt x="144" y="81"/>
                  </a:lnTo>
                  <a:lnTo>
                    <a:pt x="302" y="233"/>
                  </a:lnTo>
                  <a:lnTo>
                    <a:pt x="230" y="283"/>
                  </a:lnTo>
                  <a:lnTo>
                    <a:pt x="124" y="238"/>
                  </a:lnTo>
                  <a:lnTo>
                    <a:pt x="108" y="80"/>
                  </a:lnTo>
                  <a:lnTo>
                    <a:pt x="83" y="80"/>
                  </a:lnTo>
                  <a:lnTo>
                    <a:pt x="16" y="30"/>
                  </a:lnTo>
                  <a:lnTo>
                    <a:pt x="0" y="16"/>
                  </a:lnTo>
                </a:path>
              </a:pathLst>
            </a:custGeom>
            <a:solidFill>
              <a:srgbClr val="FFFF00"/>
            </a:solidFill>
            <a:ln w="127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Freeform 7">
              <a:extLst>
                <a:ext uri="{FF2B5EF4-FFF2-40B4-BE49-F238E27FC236}">
                  <a16:creationId xmlns:a16="http://schemas.microsoft.com/office/drawing/2014/main" id="{753D2A52-FB78-7446-94B1-B93541F95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" y="962"/>
              <a:ext cx="700" cy="344"/>
            </a:xfrm>
            <a:custGeom>
              <a:avLst/>
              <a:gdLst>
                <a:gd name="T0" fmla="*/ 213 w 700"/>
                <a:gd name="T1" fmla="*/ 0 h 344"/>
                <a:gd name="T2" fmla="*/ 247 w 700"/>
                <a:gd name="T3" fmla="*/ 0 h 344"/>
                <a:gd name="T4" fmla="*/ 304 w 700"/>
                <a:gd name="T5" fmla="*/ 26 h 344"/>
                <a:gd name="T6" fmla="*/ 315 w 700"/>
                <a:gd name="T7" fmla="*/ 68 h 344"/>
                <a:gd name="T8" fmla="*/ 286 w 700"/>
                <a:gd name="T9" fmla="*/ 113 h 344"/>
                <a:gd name="T10" fmla="*/ 286 w 700"/>
                <a:gd name="T11" fmla="*/ 130 h 344"/>
                <a:gd name="T12" fmla="*/ 315 w 700"/>
                <a:gd name="T13" fmla="*/ 139 h 344"/>
                <a:gd name="T14" fmla="*/ 636 w 700"/>
                <a:gd name="T15" fmla="*/ 130 h 344"/>
                <a:gd name="T16" fmla="*/ 699 w 700"/>
                <a:gd name="T17" fmla="*/ 144 h 344"/>
                <a:gd name="T18" fmla="*/ 699 w 700"/>
                <a:gd name="T19" fmla="*/ 180 h 344"/>
                <a:gd name="T20" fmla="*/ 670 w 700"/>
                <a:gd name="T21" fmla="*/ 193 h 344"/>
                <a:gd name="T22" fmla="*/ 490 w 700"/>
                <a:gd name="T23" fmla="*/ 196 h 344"/>
                <a:gd name="T24" fmla="*/ 382 w 700"/>
                <a:gd name="T25" fmla="*/ 211 h 344"/>
                <a:gd name="T26" fmla="*/ 359 w 700"/>
                <a:gd name="T27" fmla="*/ 300 h 344"/>
                <a:gd name="T28" fmla="*/ 312 w 700"/>
                <a:gd name="T29" fmla="*/ 318 h 344"/>
                <a:gd name="T30" fmla="*/ 301 w 700"/>
                <a:gd name="T31" fmla="*/ 334 h 344"/>
                <a:gd name="T32" fmla="*/ 256 w 700"/>
                <a:gd name="T33" fmla="*/ 343 h 344"/>
                <a:gd name="T34" fmla="*/ 139 w 700"/>
                <a:gd name="T35" fmla="*/ 343 h 344"/>
                <a:gd name="T36" fmla="*/ 20 w 700"/>
                <a:gd name="T37" fmla="*/ 327 h 344"/>
                <a:gd name="T38" fmla="*/ 0 w 700"/>
                <a:gd name="T39" fmla="*/ 276 h 344"/>
                <a:gd name="T40" fmla="*/ 16 w 700"/>
                <a:gd name="T41" fmla="*/ 213 h 344"/>
                <a:gd name="T42" fmla="*/ 68 w 700"/>
                <a:gd name="T43" fmla="*/ 153 h 344"/>
                <a:gd name="T44" fmla="*/ 121 w 700"/>
                <a:gd name="T45" fmla="*/ 114 h 344"/>
                <a:gd name="T46" fmla="*/ 198 w 700"/>
                <a:gd name="T47" fmla="*/ 79 h 344"/>
                <a:gd name="T48" fmla="*/ 213 w 700"/>
                <a:gd name="T4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0" h="344">
                  <a:moveTo>
                    <a:pt x="213" y="0"/>
                  </a:moveTo>
                  <a:lnTo>
                    <a:pt x="247" y="0"/>
                  </a:lnTo>
                  <a:lnTo>
                    <a:pt x="304" y="26"/>
                  </a:lnTo>
                  <a:lnTo>
                    <a:pt x="315" y="68"/>
                  </a:lnTo>
                  <a:lnTo>
                    <a:pt x="286" y="113"/>
                  </a:lnTo>
                  <a:lnTo>
                    <a:pt x="286" y="130"/>
                  </a:lnTo>
                  <a:lnTo>
                    <a:pt x="315" y="139"/>
                  </a:lnTo>
                  <a:lnTo>
                    <a:pt x="636" y="130"/>
                  </a:lnTo>
                  <a:lnTo>
                    <a:pt x="699" y="144"/>
                  </a:lnTo>
                  <a:lnTo>
                    <a:pt x="699" y="180"/>
                  </a:lnTo>
                  <a:lnTo>
                    <a:pt x="670" y="193"/>
                  </a:lnTo>
                  <a:lnTo>
                    <a:pt x="490" y="196"/>
                  </a:lnTo>
                  <a:lnTo>
                    <a:pt x="382" y="211"/>
                  </a:lnTo>
                  <a:lnTo>
                    <a:pt x="359" y="300"/>
                  </a:lnTo>
                  <a:lnTo>
                    <a:pt x="312" y="318"/>
                  </a:lnTo>
                  <a:lnTo>
                    <a:pt x="301" y="334"/>
                  </a:lnTo>
                  <a:lnTo>
                    <a:pt x="256" y="343"/>
                  </a:lnTo>
                  <a:lnTo>
                    <a:pt x="139" y="343"/>
                  </a:lnTo>
                  <a:lnTo>
                    <a:pt x="20" y="327"/>
                  </a:lnTo>
                  <a:lnTo>
                    <a:pt x="0" y="276"/>
                  </a:lnTo>
                  <a:lnTo>
                    <a:pt x="16" y="213"/>
                  </a:lnTo>
                  <a:lnTo>
                    <a:pt x="68" y="153"/>
                  </a:lnTo>
                  <a:lnTo>
                    <a:pt x="121" y="114"/>
                  </a:lnTo>
                  <a:lnTo>
                    <a:pt x="198" y="79"/>
                  </a:lnTo>
                  <a:lnTo>
                    <a:pt x="213" y="0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0" name="Freeform 8">
              <a:extLst>
                <a:ext uri="{FF2B5EF4-FFF2-40B4-BE49-F238E27FC236}">
                  <a16:creationId xmlns:a16="http://schemas.microsoft.com/office/drawing/2014/main" id="{DDF9090E-FBF0-824D-BBEA-5244ED8E7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446"/>
              <a:ext cx="520" cy="151"/>
            </a:xfrm>
            <a:custGeom>
              <a:avLst/>
              <a:gdLst>
                <a:gd name="T0" fmla="*/ 16 w 520"/>
                <a:gd name="T1" fmla="*/ 57 h 151"/>
                <a:gd name="T2" fmla="*/ 101 w 520"/>
                <a:gd name="T3" fmla="*/ 47 h 151"/>
                <a:gd name="T4" fmla="*/ 193 w 520"/>
                <a:gd name="T5" fmla="*/ 43 h 151"/>
                <a:gd name="T6" fmla="*/ 187 w 520"/>
                <a:gd name="T7" fmla="*/ 66 h 151"/>
                <a:gd name="T8" fmla="*/ 171 w 520"/>
                <a:gd name="T9" fmla="*/ 113 h 151"/>
                <a:gd name="T10" fmla="*/ 200 w 520"/>
                <a:gd name="T11" fmla="*/ 141 h 151"/>
                <a:gd name="T12" fmla="*/ 252 w 520"/>
                <a:gd name="T13" fmla="*/ 150 h 151"/>
                <a:gd name="T14" fmla="*/ 317 w 520"/>
                <a:gd name="T15" fmla="*/ 133 h 151"/>
                <a:gd name="T16" fmla="*/ 342 w 520"/>
                <a:gd name="T17" fmla="*/ 120 h 151"/>
                <a:gd name="T18" fmla="*/ 405 w 520"/>
                <a:gd name="T19" fmla="*/ 124 h 151"/>
                <a:gd name="T20" fmla="*/ 434 w 520"/>
                <a:gd name="T21" fmla="*/ 115 h 151"/>
                <a:gd name="T22" fmla="*/ 452 w 520"/>
                <a:gd name="T23" fmla="*/ 93 h 151"/>
                <a:gd name="T24" fmla="*/ 463 w 520"/>
                <a:gd name="T25" fmla="*/ 86 h 151"/>
                <a:gd name="T26" fmla="*/ 519 w 520"/>
                <a:gd name="T27" fmla="*/ 61 h 151"/>
                <a:gd name="T28" fmla="*/ 478 w 520"/>
                <a:gd name="T29" fmla="*/ 12 h 151"/>
                <a:gd name="T30" fmla="*/ 335 w 520"/>
                <a:gd name="T31" fmla="*/ 0 h 151"/>
                <a:gd name="T32" fmla="*/ 269 w 520"/>
                <a:gd name="T33" fmla="*/ 7 h 151"/>
                <a:gd name="T34" fmla="*/ 245 w 520"/>
                <a:gd name="T35" fmla="*/ 0 h 151"/>
                <a:gd name="T36" fmla="*/ 175 w 520"/>
                <a:gd name="T37" fmla="*/ 7 h 151"/>
                <a:gd name="T38" fmla="*/ 139 w 520"/>
                <a:gd name="T39" fmla="*/ 26 h 151"/>
                <a:gd name="T40" fmla="*/ 88 w 520"/>
                <a:gd name="T41" fmla="*/ 7 h 151"/>
                <a:gd name="T42" fmla="*/ 25 w 520"/>
                <a:gd name="T43" fmla="*/ 6 h 151"/>
                <a:gd name="T44" fmla="*/ 0 w 520"/>
                <a:gd name="T45" fmla="*/ 13 h 151"/>
                <a:gd name="T46" fmla="*/ 16 w 520"/>
                <a:gd name="T47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0" h="151">
                  <a:moveTo>
                    <a:pt x="16" y="57"/>
                  </a:moveTo>
                  <a:lnTo>
                    <a:pt x="101" y="47"/>
                  </a:lnTo>
                  <a:lnTo>
                    <a:pt x="193" y="43"/>
                  </a:lnTo>
                  <a:lnTo>
                    <a:pt x="187" y="66"/>
                  </a:lnTo>
                  <a:lnTo>
                    <a:pt x="171" y="113"/>
                  </a:lnTo>
                  <a:lnTo>
                    <a:pt x="200" y="141"/>
                  </a:lnTo>
                  <a:lnTo>
                    <a:pt x="252" y="150"/>
                  </a:lnTo>
                  <a:lnTo>
                    <a:pt x="317" y="133"/>
                  </a:lnTo>
                  <a:lnTo>
                    <a:pt x="342" y="120"/>
                  </a:lnTo>
                  <a:lnTo>
                    <a:pt x="405" y="124"/>
                  </a:lnTo>
                  <a:lnTo>
                    <a:pt x="434" y="115"/>
                  </a:lnTo>
                  <a:lnTo>
                    <a:pt x="452" y="93"/>
                  </a:lnTo>
                  <a:lnTo>
                    <a:pt x="463" y="86"/>
                  </a:lnTo>
                  <a:lnTo>
                    <a:pt x="519" y="61"/>
                  </a:lnTo>
                  <a:lnTo>
                    <a:pt x="478" y="12"/>
                  </a:lnTo>
                  <a:lnTo>
                    <a:pt x="335" y="0"/>
                  </a:lnTo>
                  <a:lnTo>
                    <a:pt x="269" y="7"/>
                  </a:lnTo>
                  <a:lnTo>
                    <a:pt x="245" y="0"/>
                  </a:lnTo>
                  <a:lnTo>
                    <a:pt x="175" y="7"/>
                  </a:lnTo>
                  <a:lnTo>
                    <a:pt x="139" y="26"/>
                  </a:lnTo>
                  <a:lnTo>
                    <a:pt x="88" y="7"/>
                  </a:lnTo>
                  <a:lnTo>
                    <a:pt x="25" y="6"/>
                  </a:lnTo>
                  <a:lnTo>
                    <a:pt x="0" y="13"/>
                  </a:lnTo>
                  <a:lnTo>
                    <a:pt x="16" y="57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1" name="Freeform 9">
              <a:extLst>
                <a:ext uri="{FF2B5EF4-FFF2-40B4-BE49-F238E27FC236}">
                  <a16:creationId xmlns:a16="http://schemas.microsoft.com/office/drawing/2014/main" id="{89FD0DE6-C95D-D840-810A-6B4805B22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49"/>
              <a:ext cx="856" cy="508"/>
            </a:xfrm>
            <a:custGeom>
              <a:avLst/>
              <a:gdLst>
                <a:gd name="T0" fmla="*/ 7 w 856"/>
                <a:gd name="T1" fmla="*/ 183 h 508"/>
                <a:gd name="T2" fmla="*/ 49 w 856"/>
                <a:gd name="T3" fmla="*/ 167 h 508"/>
                <a:gd name="T4" fmla="*/ 95 w 856"/>
                <a:gd name="T5" fmla="*/ 52 h 508"/>
                <a:gd name="T6" fmla="*/ 128 w 856"/>
                <a:gd name="T7" fmla="*/ 32 h 508"/>
                <a:gd name="T8" fmla="*/ 583 w 856"/>
                <a:gd name="T9" fmla="*/ 0 h 508"/>
                <a:gd name="T10" fmla="*/ 722 w 856"/>
                <a:gd name="T11" fmla="*/ 127 h 508"/>
                <a:gd name="T12" fmla="*/ 733 w 856"/>
                <a:gd name="T13" fmla="*/ 159 h 508"/>
                <a:gd name="T14" fmla="*/ 810 w 856"/>
                <a:gd name="T15" fmla="*/ 162 h 508"/>
                <a:gd name="T16" fmla="*/ 850 w 856"/>
                <a:gd name="T17" fmla="*/ 187 h 508"/>
                <a:gd name="T18" fmla="*/ 855 w 856"/>
                <a:gd name="T19" fmla="*/ 223 h 508"/>
                <a:gd name="T20" fmla="*/ 774 w 856"/>
                <a:gd name="T21" fmla="*/ 264 h 508"/>
                <a:gd name="T22" fmla="*/ 778 w 856"/>
                <a:gd name="T23" fmla="*/ 384 h 508"/>
                <a:gd name="T24" fmla="*/ 736 w 856"/>
                <a:gd name="T25" fmla="*/ 446 h 508"/>
                <a:gd name="T26" fmla="*/ 626 w 856"/>
                <a:gd name="T27" fmla="*/ 480 h 508"/>
                <a:gd name="T28" fmla="*/ 592 w 856"/>
                <a:gd name="T29" fmla="*/ 499 h 508"/>
                <a:gd name="T30" fmla="*/ 520 w 856"/>
                <a:gd name="T31" fmla="*/ 507 h 508"/>
                <a:gd name="T32" fmla="*/ 499 w 856"/>
                <a:gd name="T33" fmla="*/ 499 h 508"/>
                <a:gd name="T34" fmla="*/ 473 w 856"/>
                <a:gd name="T35" fmla="*/ 507 h 508"/>
                <a:gd name="T36" fmla="*/ 412 w 856"/>
                <a:gd name="T37" fmla="*/ 493 h 508"/>
                <a:gd name="T38" fmla="*/ 376 w 856"/>
                <a:gd name="T39" fmla="*/ 480 h 508"/>
                <a:gd name="T40" fmla="*/ 320 w 856"/>
                <a:gd name="T41" fmla="*/ 474 h 508"/>
                <a:gd name="T42" fmla="*/ 243 w 856"/>
                <a:gd name="T43" fmla="*/ 447 h 508"/>
                <a:gd name="T44" fmla="*/ 207 w 856"/>
                <a:gd name="T45" fmla="*/ 426 h 508"/>
                <a:gd name="T46" fmla="*/ 175 w 856"/>
                <a:gd name="T47" fmla="*/ 370 h 508"/>
                <a:gd name="T48" fmla="*/ 144 w 856"/>
                <a:gd name="T49" fmla="*/ 266 h 508"/>
                <a:gd name="T50" fmla="*/ 86 w 856"/>
                <a:gd name="T51" fmla="*/ 276 h 508"/>
                <a:gd name="T52" fmla="*/ 43 w 856"/>
                <a:gd name="T53" fmla="*/ 264 h 508"/>
                <a:gd name="T54" fmla="*/ 0 w 856"/>
                <a:gd name="T55" fmla="*/ 210 h 508"/>
                <a:gd name="T56" fmla="*/ 7 w 856"/>
                <a:gd name="T57" fmla="*/ 18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6" h="508">
                  <a:moveTo>
                    <a:pt x="7" y="183"/>
                  </a:moveTo>
                  <a:lnTo>
                    <a:pt x="49" y="167"/>
                  </a:lnTo>
                  <a:lnTo>
                    <a:pt x="95" y="52"/>
                  </a:lnTo>
                  <a:lnTo>
                    <a:pt x="128" y="32"/>
                  </a:lnTo>
                  <a:lnTo>
                    <a:pt x="583" y="0"/>
                  </a:lnTo>
                  <a:lnTo>
                    <a:pt x="722" y="127"/>
                  </a:lnTo>
                  <a:lnTo>
                    <a:pt x="733" y="159"/>
                  </a:lnTo>
                  <a:lnTo>
                    <a:pt x="810" y="162"/>
                  </a:lnTo>
                  <a:lnTo>
                    <a:pt x="850" y="187"/>
                  </a:lnTo>
                  <a:lnTo>
                    <a:pt x="855" y="223"/>
                  </a:lnTo>
                  <a:lnTo>
                    <a:pt x="774" y="264"/>
                  </a:lnTo>
                  <a:lnTo>
                    <a:pt x="778" y="384"/>
                  </a:lnTo>
                  <a:lnTo>
                    <a:pt x="736" y="446"/>
                  </a:lnTo>
                  <a:lnTo>
                    <a:pt x="626" y="480"/>
                  </a:lnTo>
                  <a:lnTo>
                    <a:pt x="592" y="499"/>
                  </a:lnTo>
                  <a:lnTo>
                    <a:pt x="520" y="507"/>
                  </a:lnTo>
                  <a:lnTo>
                    <a:pt x="499" y="499"/>
                  </a:lnTo>
                  <a:lnTo>
                    <a:pt x="473" y="507"/>
                  </a:lnTo>
                  <a:lnTo>
                    <a:pt x="412" y="493"/>
                  </a:lnTo>
                  <a:lnTo>
                    <a:pt x="376" y="480"/>
                  </a:lnTo>
                  <a:lnTo>
                    <a:pt x="320" y="474"/>
                  </a:lnTo>
                  <a:lnTo>
                    <a:pt x="243" y="447"/>
                  </a:lnTo>
                  <a:lnTo>
                    <a:pt x="207" y="426"/>
                  </a:lnTo>
                  <a:lnTo>
                    <a:pt x="175" y="370"/>
                  </a:lnTo>
                  <a:lnTo>
                    <a:pt x="144" y="266"/>
                  </a:lnTo>
                  <a:lnTo>
                    <a:pt x="86" y="276"/>
                  </a:lnTo>
                  <a:lnTo>
                    <a:pt x="43" y="264"/>
                  </a:lnTo>
                  <a:lnTo>
                    <a:pt x="0" y="210"/>
                  </a:lnTo>
                  <a:lnTo>
                    <a:pt x="7" y="183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2" name="Freeform 10">
              <a:extLst>
                <a:ext uri="{FF2B5EF4-FFF2-40B4-BE49-F238E27FC236}">
                  <a16:creationId xmlns:a16="http://schemas.microsoft.com/office/drawing/2014/main" id="{85763132-A761-9848-A12B-7A513F64F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255"/>
              <a:ext cx="156" cy="122"/>
            </a:xfrm>
            <a:custGeom>
              <a:avLst/>
              <a:gdLst>
                <a:gd name="T0" fmla="*/ 7 w 156"/>
                <a:gd name="T1" fmla="*/ 0 h 122"/>
                <a:gd name="T2" fmla="*/ 0 w 156"/>
                <a:gd name="T3" fmla="*/ 43 h 122"/>
                <a:gd name="T4" fmla="*/ 16 w 156"/>
                <a:gd name="T5" fmla="*/ 78 h 122"/>
                <a:gd name="T6" fmla="*/ 155 w 156"/>
                <a:gd name="T7" fmla="*/ 121 h 122"/>
                <a:gd name="T8" fmla="*/ 133 w 156"/>
                <a:gd name="T9" fmla="*/ 49 h 122"/>
                <a:gd name="T10" fmla="*/ 96 w 156"/>
                <a:gd name="T11" fmla="*/ 20 h 122"/>
                <a:gd name="T12" fmla="*/ 7 w 156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22">
                  <a:moveTo>
                    <a:pt x="7" y="0"/>
                  </a:moveTo>
                  <a:lnTo>
                    <a:pt x="0" y="43"/>
                  </a:lnTo>
                  <a:lnTo>
                    <a:pt x="16" y="78"/>
                  </a:lnTo>
                  <a:lnTo>
                    <a:pt x="155" y="121"/>
                  </a:lnTo>
                  <a:lnTo>
                    <a:pt x="133" y="49"/>
                  </a:lnTo>
                  <a:lnTo>
                    <a:pt x="96" y="20"/>
                  </a:lnTo>
                  <a:lnTo>
                    <a:pt x="7" y="0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3" name="Freeform 11">
              <a:extLst>
                <a:ext uri="{FF2B5EF4-FFF2-40B4-BE49-F238E27FC236}">
                  <a16:creationId xmlns:a16="http://schemas.microsoft.com/office/drawing/2014/main" id="{9B43AFD3-3E23-6B4F-BEC2-940548AC4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199"/>
              <a:ext cx="454" cy="80"/>
            </a:xfrm>
            <a:custGeom>
              <a:avLst/>
              <a:gdLst>
                <a:gd name="T0" fmla="*/ 0 w 454"/>
                <a:gd name="T1" fmla="*/ 79 h 80"/>
                <a:gd name="T2" fmla="*/ 70 w 454"/>
                <a:gd name="T3" fmla="*/ 13 h 80"/>
                <a:gd name="T4" fmla="*/ 146 w 454"/>
                <a:gd name="T5" fmla="*/ 0 h 80"/>
                <a:gd name="T6" fmla="*/ 325 w 454"/>
                <a:gd name="T7" fmla="*/ 0 h 80"/>
                <a:gd name="T8" fmla="*/ 408 w 454"/>
                <a:gd name="T9" fmla="*/ 10 h 80"/>
                <a:gd name="T10" fmla="*/ 453 w 454"/>
                <a:gd name="T11" fmla="*/ 35 h 80"/>
                <a:gd name="T12" fmla="*/ 101 w 454"/>
                <a:gd name="T13" fmla="*/ 79 h 80"/>
                <a:gd name="T14" fmla="*/ 0 w 454"/>
                <a:gd name="T15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4" h="80">
                  <a:moveTo>
                    <a:pt x="0" y="79"/>
                  </a:moveTo>
                  <a:lnTo>
                    <a:pt x="70" y="13"/>
                  </a:lnTo>
                  <a:lnTo>
                    <a:pt x="146" y="0"/>
                  </a:lnTo>
                  <a:lnTo>
                    <a:pt x="325" y="0"/>
                  </a:lnTo>
                  <a:lnTo>
                    <a:pt x="408" y="10"/>
                  </a:lnTo>
                  <a:lnTo>
                    <a:pt x="453" y="35"/>
                  </a:lnTo>
                  <a:lnTo>
                    <a:pt x="101" y="79"/>
                  </a:lnTo>
                  <a:lnTo>
                    <a:pt x="0" y="79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Freeform 12">
              <a:extLst>
                <a:ext uri="{FF2B5EF4-FFF2-40B4-BE49-F238E27FC236}">
                  <a16:creationId xmlns:a16="http://schemas.microsoft.com/office/drawing/2014/main" id="{58255D5D-EE50-3245-9277-2A9E6AC62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57"/>
            </a:xfrm>
            <a:custGeom>
              <a:avLst/>
              <a:gdLst>
                <a:gd name="T0" fmla="*/ 0 w 253"/>
                <a:gd name="T1" fmla="*/ 2 h 57"/>
                <a:gd name="T2" fmla="*/ 23 w 253"/>
                <a:gd name="T3" fmla="*/ 22 h 57"/>
                <a:gd name="T4" fmla="*/ 49 w 253"/>
                <a:gd name="T5" fmla="*/ 49 h 57"/>
                <a:gd name="T6" fmla="*/ 85 w 253"/>
                <a:gd name="T7" fmla="*/ 56 h 57"/>
                <a:gd name="T8" fmla="*/ 173 w 253"/>
                <a:gd name="T9" fmla="*/ 56 h 57"/>
                <a:gd name="T10" fmla="*/ 189 w 253"/>
                <a:gd name="T11" fmla="*/ 49 h 57"/>
                <a:gd name="T12" fmla="*/ 252 w 253"/>
                <a:gd name="T13" fmla="*/ 0 h 57"/>
                <a:gd name="T14" fmla="*/ 119 w 253"/>
                <a:gd name="T15" fmla="*/ 17 h 57"/>
                <a:gd name="T16" fmla="*/ 58 w 253"/>
                <a:gd name="T17" fmla="*/ 17 h 57"/>
                <a:gd name="T18" fmla="*/ 23 w 253"/>
                <a:gd name="T19" fmla="*/ 8 h 57"/>
                <a:gd name="T20" fmla="*/ 0 w 253"/>
                <a:gd name="T2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7">
                  <a:moveTo>
                    <a:pt x="0" y="2"/>
                  </a:moveTo>
                  <a:lnTo>
                    <a:pt x="23" y="22"/>
                  </a:lnTo>
                  <a:lnTo>
                    <a:pt x="49" y="49"/>
                  </a:lnTo>
                  <a:lnTo>
                    <a:pt x="85" y="56"/>
                  </a:lnTo>
                  <a:lnTo>
                    <a:pt x="173" y="56"/>
                  </a:lnTo>
                  <a:lnTo>
                    <a:pt x="189" y="49"/>
                  </a:lnTo>
                  <a:lnTo>
                    <a:pt x="252" y="0"/>
                  </a:lnTo>
                  <a:lnTo>
                    <a:pt x="119" y="17"/>
                  </a:lnTo>
                  <a:lnTo>
                    <a:pt x="58" y="17"/>
                  </a:lnTo>
                  <a:lnTo>
                    <a:pt x="23" y="8"/>
                  </a:lnTo>
                  <a:lnTo>
                    <a:pt x="0" y="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Freeform 13">
              <a:extLst>
                <a:ext uri="{FF2B5EF4-FFF2-40B4-BE49-F238E27FC236}">
                  <a16:creationId xmlns:a16="http://schemas.microsoft.com/office/drawing/2014/main" id="{5F05C8E9-F63E-2E49-9E7B-D32563F1A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" y="194"/>
              <a:ext cx="744" cy="276"/>
            </a:xfrm>
            <a:custGeom>
              <a:avLst/>
              <a:gdLst>
                <a:gd name="T0" fmla="*/ 131 w 744"/>
                <a:gd name="T1" fmla="*/ 92 h 276"/>
                <a:gd name="T2" fmla="*/ 252 w 744"/>
                <a:gd name="T3" fmla="*/ 95 h 276"/>
                <a:gd name="T4" fmla="*/ 392 w 744"/>
                <a:gd name="T5" fmla="*/ 89 h 276"/>
                <a:gd name="T6" fmla="*/ 498 w 744"/>
                <a:gd name="T7" fmla="*/ 78 h 276"/>
                <a:gd name="T8" fmla="*/ 572 w 744"/>
                <a:gd name="T9" fmla="*/ 63 h 276"/>
                <a:gd name="T10" fmla="*/ 565 w 744"/>
                <a:gd name="T11" fmla="*/ 98 h 276"/>
                <a:gd name="T12" fmla="*/ 576 w 744"/>
                <a:gd name="T13" fmla="*/ 128 h 276"/>
                <a:gd name="T14" fmla="*/ 608 w 744"/>
                <a:gd name="T15" fmla="*/ 148 h 276"/>
                <a:gd name="T16" fmla="*/ 662 w 744"/>
                <a:gd name="T17" fmla="*/ 162 h 276"/>
                <a:gd name="T18" fmla="*/ 702 w 744"/>
                <a:gd name="T19" fmla="*/ 188 h 276"/>
                <a:gd name="T20" fmla="*/ 716 w 744"/>
                <a:gd name="T21" fmla="*/ 232 h 276"/>
                <a:gd name="T22" fmla="*/ 743 w 744"/>
                <a:gd name="T23" fmla="*/ 232 h 276"/>
                <a:gd name="T24" fmla="*/ 736 w 744"/>
                <a:gd name="T25" fmla="*/ 208 h 276"/>
                <a:gd name="T26" fmla="*/ 729 w 744"/>
                <a:gd name="T27" fmla="*/ 162 h 276"/>
                <a:gd name="T28" fmla="*/ 707 w 744"/>
                <a:gd name="T29" fmla="*/ 112 h 276"/>
                <a:gd name="T30" fmla="*/ 716 w 744"/>
                <a:gd name="T31" fmla="*/ 167 h 276"/>
                <a:gd name="T32" fmla="*/ 644 w 744"/>
                <a:gd name="T33" fmla="*/ 147 h 276"/>
                <a:gd name="T34" fmla="*/ 599 w 744"/>
                <a:gd name="T35" fmla="*/ 127 h 276"/>
                <a:gd name="T36" fmla="*/ 585 w 744"/>
                <a:gd name="T37" fmla="*/ 107 h 276"/>
                <a:gd name="T38" fmla="*/ 579 w 744"/>
                <a:gd name="T39" fmla="*/ 88 h 276"/>
                <a:gd name="T40" fmla="*/ 624 w 744"/>
                <a:gd name="T41" fmla="*/ 112 h 276"/>
                <a:gd name="T42" fmla="*/ 579 w 744"/>
                <a:gd name="T43" fmla="*/ 68 h 276"/>
                <a:gd name="T44" fmla="*/ 613 w 744"/>
                <a:gd name="T45" fmla="*/ 72 h 276"/>
                <a:gd name="T46" fmla="*/ 673 w 744"/>
                <a:gd name="T47" fmla="*/ 84 h 276"/>
                <a:gd name="T48" fmla="*/ 702 w 744"/>
                <a:gd name="T49" fmla="*/ 102 h 276"/>
                <a:gd name="T50" fmla="*/ 673 w 744"/>
                <a:gd name="T51" fmla="*/ 75 h 276"/>
                <a:gd name="T52" fmla="*/ 594 w 744"/>
                <a:gd name="T53" fmla="*/ 41 h 276"/>
                <a:gd name="T54" fmla="*/ 549 w 744"/>
                <a:gd name="T55" fmla="*/ 13 h 276"/>
                <a:gd name="T56" fmla="*/ 446 w 744"/>
                <a:gd name="T57" fmla="*/ 0 h 276"/>
                <a:gd name="T58" fmla="*/ 335 w 744"/>
                <a:gd name="T59" fmla="*/ 3 h 276"/>
                <a:gd name="T60" fmla="*/ 419 w 744"/>
                <a:gd name="T61" fmla="*/ 4 h 276"/>
                <a:gd name="T62" fmla="*/ 507 w 744"/>
                <a:gd name="T63" fmla="*/ 13 h 276"/>
                <a:gd name="T64" fmla="*/ 552 w 744"/>
                <a:gd name="T65" fmla="*/ 27 h 276"/>
                <a:gd name="T66" fmla="*/ 461 w 744"/>
                <a:gd name="T67" fmla="*/ 23 h 276"/>
                <a:gd name="T68" fmla="*/ 353 w 744"/>
                <a:gd name="T69" fmla="*/ 33 h 276"/>
                <a:gd name="T70" fmla="*/ 255 w 744"/>
                <a:gd name="T71" fmla="*/ 53 h 276"/>
                <a:gd name="T72" fmla="*/ 270 w 744"/>
                <a:gd name="T73" fmla="*/ 33 h 276"/>
                <a:gd name="T74" fmla="*/ 219 w 744"/>
                <a:gd name="T75" fmla="*/ 43 h 276"/>
                <a:gd name="T76" fmla="*/ 178 w 744"/>
                <a:gd name="T77" fmla="*/ 65 h 276"/>
                <a:gd name="T78" fmla="*/ 184 w 744"/>
                <a:gd name="T79" fmla="*/ 43 h 276"/>
                <a:gd name="T80" fmla="*/ 203 w 744"/>
                <a:gd name="T81" fmla="*/ 18 h 276"/>
                <a:gd name="T82" fmla="*/ 270 w 744"/>
                <a:gd name="T83" fmla="*/ 3 h 276"/>
                <a:gd name="T84" fmla="*/ 184 w 744"/>
                <a:gd name="T85" fmla="*/ 18 h 276"/>
                <a:gd name="T86" fmla="*/ 131 w 744"/>
                <a:gd name="T87" fmla="*/ 52 h 276"/>
                <a:gd name="T88" fmla="*/ 104 w 744"/>
                <a:gd name="T89" fmla="*/ 89 h 276"/>
                <a:gd name="T90" fmla="*/ 22 w 744"/>
                <a:gd name="T91" fmla="*/ 124 h 276"/>
                <a:gd name="T92" fmla="*/ 0 w 744"/>
                <a:gd name="T93" fmla="*/ 155 h 276"/>
                <a:gd name="T94" fmla="*/ 2 w 744"/>
                <a:gd name="T95" fmla="*/ 198 h 276"/>
                <a:gd name="T96" fmla="*/ 32 w 744"/>
                <a:gd name="T97" fmla="*/ 226 h 276"/>
                <a:gd name="T98" fmla="*/ 77 w 744"/>
                <a:gd name="T99" fmla="*/ 237 h 276"/>
                <a:gd name="T100" fmla="*/ 117 w 744"/>
                <a:gd name="T101" fmla="*/ 275 h 276"/>
                <a:gd name="T102" fmla="*/ 117 w 744"/>
                <a:gd name="T103" fmla="*/ 256 h 276"/>
                <a:gd name="T104" fmla="*/ 108 w 744"/>
                <a:gd name="T105" fmla="*/ 209 h 276"/>
                <a:gd name="T106" fmla="*/ 101 w 744"/>
                <a:gd name="T107" fmla="*/ 112 h 276"/>
                <a:gd name="T108" fmla="*/ 117 w 744"/>
                <a:gd name="T109" fmla="*/ 94 h 276"/>
                <a:gd name="T110" fmla="*/ 131 w 744"/>
                <a:gd name="T111" fmla="*/ 9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4" h="276">
                  <a:moveTo>
                    <a:pt x="131" y="92"/>
                  </a:moveTo>
                  <a:lnTo>
                    <a:pt x="252" y="95"/>
                  </a:lnTo>
                  <a:lnTo>
                    <a:pt x="392" y="89"/>
                  </a:lnTo>
                  <a:lnTo>
                    <a:pt x="498" y="78"/>
                  </a:lnTo>
                  <a:lnTo>
                    <a:pt x="572" y="63"/>
                  </a:lnTo>
                  <a:lnTo>
                    <a:pt x="565" y="98"/>
                  </a:lnTo>
                  <a:lnTo>
                    <a:pt x="576" y="128"/>
                  </a:lnTo>
                  <a:lnTo>
                    <a:pt x="608" y="148"/>
                  </a:lnTo>
                  <a:lnTo>
                    <a:pt x="662" y="162"/>
                  </a:lnTo>
                  <a:lnTo>
                    <a:pt x="702" y="188"/>
                  </a:lnTo>
                  <a:lnTo>
                    <a:pt x="716" y="232"/>
                  </a:lnTo>
                  <a:lnTo>
                    <a:pt x="743" y="232"/>
                  </a:lnTo>
                  <a:lnTo>
                    <a:pt x="736" y="208"/>
                  </a:lnTo>
                  <a:lnTo>
                    <a:pt x="729" y="162"/>
                  </a:lnTo>
                  <a:lnTo>
                    <a:pt x="707" y="112"/>
                  </a:lnTo>
                  <a:lnTo>
                    <a:pt x="716" y="167"/>
                  </a:lnTo>
                  <a:lnTo>
                    <a:pt x="644" y="147"/>
                  </a:lnTo>
                  <a:lnTo>
                    <a:pt x="599" y="127"/>
                  </a:lnTo>
                  <a:lnTo>
                    <a:pt x="585" y="107"/>
                  </a:lnTo>
                  <a:lnTo>
                    <a:pt x="579" y="88"/>
                  </a:lnTo>
                  <a:lnTo>
                    <a:pt x="624" y="112"/>
                  </a:lnTo>
                  <a:lnTo>
                    <a:pt x="579" y="68"/>
                  </a:lnTo>
                  <a:lnTo>
                    <a:pt x="613" y="72"/>
                  </a:lnTo>
                  <a:lnTo>
                    <a:pt x="673" y="84"/>
                  </a:lnTo>
                  <a:lnTo>
                    <a:pt x="702" y="102"/>
                  </a:lnTo>
                  <a:lnTo>
                    <a:pt x="673" y="75"/>
                  </a:lnTo>
                  <a:lnTo>
                    <a:pt x="594" y="41"/>
                  </a:lnTo>
                  <a:lnTo>
                    <a:pt x="549" y="13"/>
                  </a:lnTo>
                  <a:lnTo>
                    <a:pt x="446" y="0"/>
                  </a:lnTo>
                  <a:lnTo>
                    <a:pt x="335" y="3"/>
                  </a:lnTo>
                  <a:lnTo>
                    <a:pt x="419" y="4"/>
                  </a:lnTo>
                  <a:lnTo>
                    <a:pt x="507" y="13"/>
                  </a:lnTo>
                  <a:lnTo>
                    <a:pt x="552" y="27"/>
                  </a:lnTo>
                  <a:lnTo>
                    <a:pt x="461" y="23"/>
                  </a:lnTo>
                  <a:lnTo>
                    <a:pt x="353" y="33"/>
                  </a:lnTo>
                  <a:lnTo>
                    <a:pt x="255" y="53"/>
                  </a:lnTo>
                  <a:lnTo>
                    <a:pt x="270" y="33"/>
                  </a:lnTo>
                  <a:lnTo>
                    <a:pt x="219" y="43"/>
                  </a:lnTo>
                  <a:lnTo>
                    <a:pt x="178" y="65"/>
                  </a:lnTo>
                  <a:lnTo>
                    <a:pt x="184" y="43"/>
                  </a:lnTo>
                  <a:lnTo>
                    <a:pt x="203" y="18"/>
                  </a:lnTo>
                  <a:lnTo>
                    <a:pt x="270" y="3"/>
                  </a:lnTo>
                  <a:lnTo>
                    <a:pt x="184" y="18"/>
                  </a:lnTo>
                  <a:lnTo>
                    <a:pt x="131" y="52"/>
                  </a:lnTo>
                  <a:lnTo>
                    <a:pt x="104" y="89"/>
                  </a:lnTo>
                  <a:lnTo>
                    <a:pt x="22" y="124"/>
                  </a:lnTo>
                  <a:lnTo>
                    <a:pt x="0" y="155"/>
                  </a:lnTo>
                  <a:lnTo>
                    <a:pt x="2" y="198"/>
                  </a:lnTo>
                  <a:lnTo>
                    <a:pt x="32" y="226"/>
                  </a:lnTo>
                  <a:lnTo>
                    <a:pt x="77" y="237"/>
                  </a:lnTo>
                  <a:lnTo>
                    <a:pt x="117" y="275"/>
                  </a:lnTo>
                  <a:lnTo>
                    <a:pt x="117" y="256"/>
                  </a:lnTo>
                  <a:lnTo>
                    <a:pt x="108" y="209"/>
                  </a:lnTo>
                  <a:lnTo>
                    <a:pt x="101" y="112"/>
                  </a:lnTo>
                  <a:lnTo>
                    <a:pt x="117" y="94"/>
                  </a:lnTo>
                  <a:lnTo>
                    <a:pt x="131" y="9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6" name="Freeform 14">
              <a:extLst>
                <a:ext uri="{FF2B5EF4-FFF2-40B4-BE49-F238E27FC236}">
                  <a16:creationId xmlns:a16="http://schemas.microsoft.com/office/drawing/2014/main" id="{BD6D6A65-5ED6-D04F-9A99-9FC1BB7B1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335"/>
              <a:ext cx="125" cy="42"/>
            </a:xfrm>
            <a:custGeom>
              <a:avLst/>
              <a:gdLst>
                <a:gd name="T0" fmla="*/ 15 w 125"/>
                <a:gd name="T1" fmla="*/ 41 h 42"/>
                <a:gd name="T2" fmla="*/ 73 w 125"/>
                <a:gd name="T3" fmla="*/ 32 h 42"/>
                <a:gd name="T4" fmla="*/ 119 w 125"/>
                <a:gd name="T5" fmla="*/ 21 h 42"/>
                <a:gd name="T6" fmla="*/ 124 w 125"/>
                <a:gd name="T7" fmla="*/ 6 h 42"/>
                <a:gd name="T8" fmla="*/ 106 w 125"/>
                <a:gd name="T9" fmla="*/ 0 h 42"/>
                <a:gd name="T10" fmla="*/ 84 w 125"/>
                <a:gd name="T11" fmla="*/ 3 h 42"/>
                <a:gd name="T12" fmla="*/ 55 w 125"/>
                <a:gd name="T13" fmla="*/ 21 h 42"/>
                <a:gd name="T14" fmla="*/ 4 w 125"/>
                <a:gd name="T15" fmla="*/ 32 h 42"/>
                <a:gd name="T16" fmla="*/ 0 w 125"/>
                <a:gd name="T17" fmla="*/ 41 h 42"/>
                <a:gd name="T18" fmla="*/ 15 w 125"/>
                <a:gd name="T19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42">
                  <a:moveTo>
                    <a:pt x="15" y="41"/>
                  </a:moveTo>
                  <a:lnTo>
                    <a:pt x="73" y="32"/>
                  </a:lnTo>
                  <a:lnTo>
                    <a:pt x="119" y="21"/>
                  </a:lnTo>
                  <a:lnTo>
                    <a:pt x="124" y="6"/>
                  </a:lnTo>
                  <a:lnTo>
                    <a:pt x="106" y="0"/>
                  </a:lnTo>
                  <a:lnTo>
                    <a:pt x="84" y="3"/>
                  </a:lnTo>
                  <a:lnTo>
                    <a:pt x="55" y="21"/>
                  </a:lnTo>
                  <a:lnTo>
                    <a:pt x="4" y="32"/>
                  </a:lnTo>
                  <a:lnTo>
                    <a:pt x="0" y="41"/>
                  </a:lnTo>
                  <a:lnTo>
                    <a:pt x="15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7" name="Freeform 15">
              <a:extLst>
                <a:ext uri="{FF2B5EF4-FFF2-40B4-BE49-F238E27FC236}">
                  <a16:creationId xmlns:a16="http://schemas.microsoft.com/office/drawing/2014/main" id="{18243634-B375-0244-AF62-65A28C1BC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326"/>
              <a:ext cx="119" cy="39"/>
            </a:xfrm>
            <a:custGeom>
              <a:avLst/>
              <a:gdLst>
                <a:gd name="T0" fmla="*/ 20 w 119"/>
                <a:gd name="T1" fmla="*/ 0 h 39"/>
                <a:gd name="T2" fmla="*/ 0 w 119"/>
                <a:gd name="T3" fmla="*/ 3 h 39"/>
                <a:gd name="T4" fmla="*/ 0 w 119"/>
                <a:gd name="T5" fmla="*/ 16 h 39"/>
                <a:gd name="T6" fmla="*/ 30 w 119"/>
                <a:gd name="T7" fmla="*/ 24 h 39"/>
                <a:gd name="T8" fmla="*/ 77 w 119"/>
                <a:gd name="T9" fmla="*/ 30 h 39"/>
                <a:gd name="T10" fmla="*/ 107 w 119"/>
                <a:gd name="T11" fmla="*/ 38 h 39"/>
                <a:gd name="T12" fmla="*/ 118 w 119"/>
                <a:gd name="T13" fmla="*/ 32 h 39"/>
                <a:gd name="T14" fmla="*/ 113 w 119"/>
                <a:gd name="T15" fmla="*/ 26 h 39"/>
                <a:gd name="T16" fmla="*/ 89 w 119"/>
                <a:gd name="T17" fmla="*/ 12 h 39"/>
                <a:gd name="T18" fmla="*/ 52 w 119"/>
                <a:gd name="T19" fmla="*/ 9 h 39"/>
                <a:gd name="T20" fmla="*/ 36 w 119"/>
                <a:gd name="T21" fmla="*/ 4 h 39"/>
                <a:gd name="T22" fmla="*/ 20 w 119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39">
                  <a:moveTo>
                    <a:pt x="20" y="0"/>
                  </a:moveTo>
                  <a:lnTo>
                    <a:pt x="0" y="3"/>
                  </a:lnTo>
                  <a:lnTo>
                    <a:pt x="0" y="16"/>
                  </a:lnTo>
                  <a:lnTo>
                    <a:pt x="30" y="24"/>
                  </a:lnTo>
                  <a:lnTo>
                    <a:pt x="77" y="30"/>
                  </a:lnTo>
                  <a:lnTo>
                    <a:pt x="107" y="38"/>
                  </a:lnTo>
                  <a:lnTo>
                    <a:pt x="118" y="32"/>
                  </a:lnTo>
                  <a:lnTo>
                    <a:pt x="113" y="26"/>
                  </a:lnTo>
                  <a:lnTo>
                    <a:pt x="89" y="12"/>
                  </a:lnTo>
                  <a:lnTo>
                    <a:pt x="52" y="9"/>
                  </a:lnTo>
                  <a:lnTo>
                    <a:pt x="36" y="4"/>
                  </a:lnTo>
                  <a:lnTo>
                    <a:pt x="2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8" name="Freeform 16">
              <a:extLst>
                <a:ext uri="{FF2B5EF4-FFF2-40B4-BE49-F238E27FC236}">
                  <a16:creationId xmlns:a16="http://schemas.microsoft.com/office/drawing/2014/main" id="{38C70638-30F1-9B44-8E3C-81914A009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385"/>
              <a:ext cx="28" cy="16"/>
            </a:xfrm>
            <a:custGeom>
              <a:avLst/>
              <a:gdLst>
                <a:gd name="T0" fmla="*/ 27 w 28"/>
                <a:gd name="T1" fmla="*/ 4 h 16"/>
                <a:gd name="T2" fmla="*/ 13 w 28"/>
                <a:gd name="T3" fmla="*/ 0 h 16"/>
                <a:gd name="T4" fmla="*/ 0 w 28"/>
                <a:gd name="T5" fmla="*/ 8 h 16"/>
                <a:gd name="T6" fmla="*/ 11 w 28"/>
                <a:gd name="T7" fmla="*/ 15 h 16"/>
                <a:gd name="T8" fmla="*/ 25 w 28"/>
                <a:gd name="T9" fmla="*/ 15 h 16"/>
                <a:gd name="T10" fmla="*/ 27 w 28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7" y="4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11" y="15"/>
                  </a:lnTo>
                  <a:lnTo>
                    <a:pt x="25" y="15"/>
                  </a:lnTo>
                  <a:lnTo>
                    <a:pt x="27" y="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9" name="Freeform 17">
              <a:extLst>
                <a:ext uri="{FF2B5EF4-FFF2-40B4-BE49-F238E27FC236}">
                  <a16:creationId xmlns:a16="http://schemas.microsoft.com/office/drawing/2014/main" id="{D8C1BC44-DE6A-7C4D-97A7-5FC6D8D38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380"/>
              <a:ext cx="26" cy="13"/>
            </a:xfrm>
            <a:custGeom>
              <a:avLst/>
              <a:gdLst>
                <a:gd name="T0" fmla="*/ 13 w 26"/>
                <a:gd name="T1" fmla="*/ 0 h 13"/>
                <a:gd name="T2" fmla="*/ 0 w 26"/>
                <a:gd name="T3" fmla="*/ 7 h 13"/>
                <a:gd name="T4" fmla="*/ 9 w 26"/>
                <a:gd name="T5" fmla="*/ 12 h 13"/>
                <a:gd name="T6" fmla="*/ 25 w 26"/>
                <a:gd name="T7" fmla="*/ 12 h 13"/>
                <a:gd name="T8" fmla="*/ 25 w 26"/>
                <a:gd name="T9" fmla="*/ 2 h 13"/>
                <a:gd name="T10" fmla="*/ 13 w 2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3">
                  <a:moveTo>
                    <a:pt x="13" y="0"/>
                  </a:moveTo>
                  <a:lnTo>
                    <a:pt x="0" y="7"/>
                  </a:lnTo>
                  <a:lnTo>
                    <a:pt x="9" y="12"/>
                  </a:lnTo>
                  <a:lnTo>
                    <a:pt x="25" y="12"/>
                  </a:lnTo>
                  <a:lnTo>
                    <a:pt x="25" y="2"/>
                  </a:lnTo>
                  <a:lnTo>
                    <a:pt x="13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0" name="Freeform 18">
              <a:extLst>
                <a:ext uri="{FF2B5EF4-FFF2-40B4-BE49-F238E27FC236}">
                  <a16:creationId xmlns:a16="http://schemas.microsoft.com/office/drawing/2014/main" id="{BC3222BE-B5A5-D74B-93CE-A4BABBE4C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410"/>
              <a:ext cx="166" cy="147"/>
            </a:xfrm>
            <a:custGeom>
              <a:avLst/>
              <a:gdLst>
                <a:gd name="T0" fmla="*/ 22 w 166"/>
                <a:gd name="T1" fmla="*/ 3 h 147"/>
                <a:gd name="T2" fmla="*/ 5 w 166"/>
                <a:gd name="T3" fmla="*/ 49 h 147"/>
                <a:gd name="T4" fmla="*/ 0 w 166"/>
                <a:gd name="T5" fmla="*/ 92 h 147"/>
                <a:gd name="T6" fmla="*/ 18 w 166"/>
                <a:gd name="T7" fmla="*/ 120 h 147"/>
                <a:gd name="T8" fmla="*/ 48 w 166"/>
                <a:gd name="T9" fmla="*/ 140 h 147"/>
                <a:gd name="T10" fmla="*/ 95 w 166"/>
                <a:gd name="T11" fmla="*/ 146 h 147"/>
                <a:gd name="T12" fmla="*/ 145 w 166"/>
                <a:gd name="T13" fmla="*/ 136 h 147"/>
                <a:gd name="T14" fmla="*/ 163 w 166"/>
                <a:gd name="T15" fmla="*/ 113 h 147"/>
                <a:gd name="T16" fmla="*/ 165 w 166"/>
                <a:gd name="T17" fmla="*/ 84 h 147"/>
                <a:gd name="T18" fmla="*/ 151 w 166"/>
                <a:gd name="T19" fmla="*/ 55 h 147"/>
                <a:gd name="T20" fmla="*/ 83 w 166"/>
                <a:gd name="T21" fmla="*/ 0 h 147"/>
                <a:gd name="T22" fmla="*/ 140 w 166"/>
                <a:gd name="T23" fmla="*/ 53 h 147"/>
                <a:gd name="T24" fmla="*/ 152 w 166"/>
                <a:gd name="T25" fmla="*/ 92 h 147"/>
                <a:gd name="T26" fmla="*/ 151 w 166"/>
                <a:gd name="T27" fmla="*/ 113 h 147"/>
                <a:gd name="T28" fmla="*/ 133 w 166"/>
                <a:gd name="T29" fmla="*/ 132 h 147"/>
                <a:gd name="T30" fmla="*/ 95 w 166"/>
                <a:gd name="T31" fmla="*/ 136 h 147"/>
                <a:gd name="T32" fmla="*/ 52 w 166"/>
                <a:gd name="T33" fmla="*/ 132 h 147"/>
                <a:gd name="T34" fmla="*/ 25 w 166"/>
                <a:gd name="T35" fmla="*/ 113 h 147"/>
                <a:gd name="T36" fmla="*/ 11 w 166"/>
                <a:gd name="T37" fmla="*/ 93 h 147"/>
                <a:gd name="T38" fmla="*/ 11 w 166"/>
                <a:gd name="T39" fmla="*/ 55 h 147"/>
                <a:gd name="T40" fmla="*/ 18 w 166"/>
                <a:gd name="T41" fmla="*/ 26 h 147"/>
                <a:gd name="T42" fmla="*/ 22 w 166"/>
                <a:gd name="T43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" h="147">
                  <a:moveTo>
                    <a:pt x="22" y="3"/>
                  </a:moveTo>
                  <a:lnTo>
                    <a:pt x="5" y="49"/>
                  </a:lnTo>
                  <a:lnTo>
                    <a:pt x="0" y="92"/>
                  </a:lnTo>
                  <a:lnTo>
                    <a:pt x="18" y="120"/>
                  </a:lnTo>
                  <a:lnTo>
                    <a:pt x="48" y="140"/>
                  </a:lnTo>
                  <a:lnTo>
                    <a:pt x="95" y="146"/>
                  </a:lnTo>
                  <a:lnTo>
                    <a:pt x="145" y="136"/>
                  </a:lnTo>
                  <a:lnTo>
                    <a:pt x="163" y="113"/>
                  </a:lnTo>
                  <a:lnTo>
                    <a:pt x="165" y="84"/>
                  </a:lnTo>
                  <a:lnTo>
                    <a:pt x="151" y="55"/>
                  </a:lnTo>
                  <a:lnTo>
                    <a:pt x="83" y="0"/>
                  </a:lnTo>
                  <a:lnTo>
                    <a:pt x="140" y="53"/>
                  </a:lnTo>
                  <a:lnTo>
                    <a:pt x="152" y="92"/>
                  </a:lnTo>
                  <a:lnTo>
                    <a:pt x="151" y="113"/>
                  </a:lnTo>
                  <a:lnTo>
                    <a:pt x="133" y="132"/>
                  </a:lnTo>
                  <a:lnTo>
                    <a:pt x="95" y="136"/>
                  </a:lnTo>
                  <a:lnTo>
                    <a:pt x="52" y="132"/>
                  </a:lnTo>
                  <a:lnTo>
                    <a:pt x="25" y="113"/>
                  </a:lnTo>
                  <a:lnTo>
                    <a:pt x="11" y="93"/>
                  </a:lnTo>
                  <a:lnTo>
                    <a:pt x="11" y="55"/>
                  </a:lnTo>
                  <a:lnTo>
                    <a:pt x="18" y="26"/>
                  </a:lnTo>
                  <a:lnTo>
                    <a:pt x="22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1" name="Freeform 19">
              <a:extLst>
                <a:ext uri="{FF2B5EF4-FFF2-40B4-BE49-F238E27FC236}">
                  <a16:creationId xmlns:a16="http://schemas.microsoft.com/office/drawing/2014/main" id="{56CA1B01-7CC2-9143-A6A0-3FCA5F33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543"/>
              <a:ext cx="331" cy="44"/>
            </a:xfrm>
            <a:custGeom>
              <a:avLst/>
              <a:gdLst>
                <a:gd name="T0" fmla="*/ 0 w 331"/>
                <a:gd name="T1" fmla="*/ 11 h 44"/>
                <a:gd name="T2" fmla="*/ 23 w 331"/>
                <a:gd name="T3" fmla="*/ 0 h 44"/>
                <a:gd name="T4" fmla="*/ 41 w 331"/>
                <a:gd name="T5" fmla="*/ 5 h 44"/>
                <a:gd name="T6" fmla="*/ 27 w 331"/>
                <a:gd name="T7" fmla="*/ 17 h 44"/>
                <a:gd name="T8" fmla="*/ 69 w 331"/>
                <a:gd name="T9" fmla="*/ 27 h 44"/>
                <a:gd name="T10" fmla="*/ 108 w 331"/>
                <a:gd name="T11" fmla="*/ 40 h 44"/>
                <a:gd name="T12" fmla="*/ 151 w 331"/>
                <a:gd name="T13" fmla="*/ 40 h 44"/>
                <a:gd name="T14" fmla="*/ 206 w 331"/>
                <a:gd name="T15" fmla="*/ 31 h 44"/>
                <a:gd name="T16" fmla="*/ 303 w 331"/>
                <a:gd name="T17" fmla="*/ 17 h 44"/>
                <a:gd name="T18" fmla="*/ 303 w 331"/>
                <a:gd name="T19" fmla="*/ 5 h 44"/>
                <a:gd name="T20" fmla="*/ 330 w 331"/>
                <a:gd name="T21" fmla="*/ 7 h 44"/>
                <a:gd name="T22" fmla="*/ 330 w 331"/>
                <a:gd name="T23" fmla="*/ 25 h 44"/>
                <a:gd name="T24" fmla="*/ 310 w 331"/>
                <a:gd name="T25" fmla="*/ 27 h 44"/>
                <a:gd name="T26" fmla="*/ 296 w 331"/>
                <a:gd name="T27" fmla="*/ 23 h 44"/>
                <a:gd name="T28" fmla="*/ 162 w 331"/>
                <a:gd name="T29" fmla="*/ 43 h 44"/>
                <a:gd name="T30" fmla="*/ 105 w 331"/>
                <a:gd name="T31" fmla="*/ 43 h 44"/>
                <a:gd name="T32" fmla="*/ 41 w 331"/>
                <a:gd name="T33" fmla="*/ 25 h 44"/>
                <a:gd name="T34" fmla="*/ 27 w 331"/>
                <a:gd name="T35" fmla="*/ 23 h 44"/>
                <a:gd name="T36" fmla="*/ 13 w 331"/>
                <a:gd name="T37" fmla="*/ 27 h 44"/>
                <a:gd name="T38" fmla="*/ 0 w 331"/>
                <a:gd name="T39" fmla="*/ 23 h 44"/>
                <a:gd name="T40" fmla="*/ 0 w 331"/>
                <a:gd name="T4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4">
                  <a:moveTo>
                    <a:pt x="0" y="11"/>
                  </a:moveTo>
                  <a:lnTo>
                    <a:pt x="23" y="0"/>
                  </a:lnTo>
                  <a:lnTo>
                    <a:pt x="41" y="5"/>
                  </a:lnTo>
                  <a:lnTo>
                    <a:pt x="27" y="17"/>
                  </a:lnTo>
                  <a:lnTo>
                    <a:pt x="69" y="27"/>
                  </a:lnTo>
                  <a:lnTo>
                    <a:pt x="108" y="40"/>
                  </a:lnTo>
                  <a:lnTo>
                    <a:pt x="151" y="40"/>
                  </a:lnTo>
                  <a:lnTo>
                    <a:pt x="206" y="31"/>
                  </a:lnTo>
                  <a:lnTo>
                    <a:pt x="303" y="17"/>
                  </a:lnTo>
                  <a:lnTo>
                    <a:pt x="303" y="5"/>
                  </a:lnTo>
                  <a:lnTo>
                    <a:pt x="330" y="7"/>
                  </a:lnTo>
                  <a:lnTo>
                    <a:pt x="330" y="25"/>
                  </a:lnTo>
                  <a:lnTo>
                    <a:pt x="310" y="27"/>
                  </a:lnTo>
                  <a:lnTo>
                    <a:pt x="296" y="23"/>
                  </a:lnTo>
                  <a:lnTo>
                    <a:pt x="162" y="43"/>
                  </a:lnTo>
                  <a:lnTo>
                    <a:pt x="105" y="43"/>
                  </a:lnTo>
                  <a:lnTo>
                    <a:pt x="41" y="25"/>
                  </a:lnTo>
                  <a:lnTo>
                    <a:pt x="27" y="23"/>
                  </a:lnTo>
                  <a:lnTo>
                    <a:pt x="13" y="27"/>
                  </a:lnTo>
                  <a:lnTo>
                    <a:pt x="0" y="23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2" name="Freeform 20">
              <a:extLst>
                <a:ext uri="{FF2B5EF4-FFF2-40B4-BE49-F238E27FC236}">
                  <a16:creationId xmlns:a16="http://schemas.microsoft.com/office/drawing/2014/main" id="{AF01B02C-5397-7040-89D5-DA1D6FAC5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60"/>
            </a:xfrm>
            <a:custGeom>
              <a:avLst/>
              <a:gdLst>
                <a:gd name="T0" fmla="*/ 0 w 253"/>
                <a:gd name="T1" fmla="*/ 8 h 60"/>
                <a:gd name="T2" fmla="*/ 16 w 253"/>
                <a:gd name="T3" fmla="*/ 22 h 60"/>
                <a:gd name="T4" fmla="*/ 34 w 253"/>
                <a:gd name="T5" fmla="*/ 49 h 60"/>
                <a:gd name="T6" fmla="*/ 70 w 253"/>
                <a:gd name="T7" fmla="*/ 59 h 60"/>
                <a:gd name="T8" fmla="*/ 157 w 253"/>
                <a:gd name="T9" fmla="*/ 59 h 60"/>
                <a:gd name="T10" fmla="*/ 180 w 253"/>
                <a:gd name="T11" fmla="*/ 53 h 60"/>
                <a:gd name="T12" fmla="*/ 252 w 253"/>
                <a:gd name="T13" fmla="*/ 0 h 60"/>
                <a:gd name="T14" fmla="*/ 232 w 253"/>
                <a:gd name="T15" fmla="*/ 2 h 60"/>
                <a:gd name="T16" fmla="*/ 167 w 253"/>
                <a:gd name="T17" fmla="*/ 49 h 60"/>
                <a:gd name="T18" fmla="*/ 148 w 253"/>
                <a:gd name="T19" fmla="*/ 51 h 60"/>
                <a:gd name="T20" fmla="*/ 81 w 253"/>
                <a:gd name="T21" fmla="*/ 53 h 60"/>
                <a:gd name="T22" fmla="*/ 49 w 253"/>
                <a:gd name="T23" fmla="*/ 47 h 60"/>
                <a:gd name="T24" fmla="*/ 36 w 253"/>
                <a:gd name="T25" fmla="*/ 39 h 60"/>
                <a:gd name="T26" fmla="*/ 23 w 253"/>
                <a:gd name="T27" fmla="*/ 20 h 60"/>
                <a:gd name="T28" fmla="*/ 0 w 253"/>
                <a:gd name="T2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3" h="60">
                  <a:moveTo>
                    <a:pt x="0" y="8"/>
                  </a:moveTo>
                  <a:lnTo>
                    <a:pt x="16" y="22"/>
                  </a:lnTo>
                  <a:lnTo>
                    <a:pt x="34" y="49"/>
                  </a:lnTo>
                  <a:lnTo>
                    <a:pt x="70" y="59"/>
                  </a:lnTo>
                  <a:lnTo>
                    <a:pt x="157" y="59"/>
                  </a:lnTo>
                  <a:lnTo>
                    <a:pt x="180" y="53"/>
                  </a:lnTo>
                  <a:lnTo>
                    <a:pt x="252" y="0"/>
                  </a:lnTo>
                  <a:lnTo>
                    <a:pt x="232" y="2"/>
                  </a:lnTo>
                  <a:lnTo>
                    <a:pt x="167" y="49"/>
                  </a:lnTo>
                  <a:lnTo>
                    <a:pt x="148" y="51"/>
                  </a:lnTo>
                  <a:lnTo>
                    <a:pt x="81" y="53"/>
                  </a:lnTo>
                  <a:lnTo>
                    <a:pt x="49" y="47"/>
                  </a:lnTo>
                  <a:lnTo>
                    <a:pt x="36" y="39"/>
                  </a:lnTo>
                  <a:lnTo>
                    <a:pt x="23" y="2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3" name="Freeform 21">
              <a:extLst>
                <a:ext uri="{FF2B5EF4-FFF2-40B4-BE49-F238E27FC236}">
                  <a16:creationId xmlns:a16="http://schemas.microsoft.com/office/drawing/2014/main" id="{83DD45E7-4F84-4048-9100-B839E20B1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" y="401"/>
              <a:ext cx="879" cy="366"/>
            </a:xfrm>
            <a:custGeom>
              <a:avLst/>
              <a:gdLst>
                <a:gd name="T0" fmla="*/ 150 w 879"/>
                <a:gd name="T1" fmla="*/ 84 h 366"/>
                <a:gd name="T2" fmla="*/ 169 w 879"/>
                <a:gd name="T3" fmla="*/ 130 h 366"/>
                <a:gd name="T4" fmla="*/ 197 w 879"/>
                <a:gd name="T5" fmla="*/ 218 h 366"/>
                <a:gd name="T6" fmla="*/ 224 w 879"/>
                <a:gd name="T7" fmla="*/ 269 h 366"/>
                <a:gd name="T8" fmla="*/ 261 w 879"/>
                <a:gd name="T9" fmla="*/ 289 h 366"/>
                <a:gd name="T10" fmla="*/ 346 w 879"/>
                <a:gd name="T11" fmla="*/ 314 h 366"/>
                <a:gd name="T12" fmla="*/ 406 w 879"/>
                <a:gd name="T13" fmla="*/ 324 h 366"/>
                <a:gd name="T14" fmla="*/ 438 w 879"/>
                <a:gd name="T15" fmla="*/ 341 h 366"/>
                <a:gd name="T16" fmla="*/ 487 w 879"/>
                <a:gd name="T17" fmla="*/ 347 h 366"/>
                <a:gd name="T18" fmla="*/ 508 w 879"/>
                <a:gd name="T19" fmla="*/ 330 h 366"/>
                <a:gd name="T20" fmla="*/ 546 w 879"/>
                <a:gd name="T21" fmla="*/ 341 h 366"/>
                <a:gd name="T22" fmla="*/ 604 w 879"/>
                <a:gd name="T23" fmla="*/ 338 h 366"/>
                <a:gd name="T24" fmla="*/ 624 w 879"/>
                <a:gd name="T25" fmla="*/ 324 h 366"/>
                <a:gd name="T26" fmla="*/ 669 w 879"/>
                <a:gd name="T27" fmla="*/ 307 h 366"/>
                <a:gd name="T28" fmla="*/ 736 w 879"/>
                <a:gd name="T29" fmla="*/ 285 h 366"/>
                <a:gd name="T30" fmla="*/ 770 w 879"/>
                <a:gd name="T31" fmla="*/ 257 h 366"/>
                <a:gd name="T32" fmla="*/ 782 w 879"/>
                <a:gd name="T33" fmla="*/ 222 h 366"/>
                <a:gd name="T34" fmla="*/ 775 w 879"/>
                <a:gd name="T35" fmla="*/ 54 h 366"/>
                <a:gd name="T36" fmla="*/ 800 w 879"/>
                <a:gd name="T37" fmla="*/ 80 h 366"/>
                <a:gd name="T38" fmla="*/ 865 w 879"/>
                <a:gd name="T39" fmla="*/ 68 h 366"/>
                <a:gd name="T40" fmla="*/ 826 w 879"/>
                <a:gd name="T41" fmla="*/ 11 h 366"/>
                <a:gd name="T42" fmla="*/ 755 w 879"/>
                <a:gd name="T43" fmla="*/ 4 h 366"/>
                <a:gd name="T44" fmla="*/ 833 w 879"/>
                <a:gd name="T45" fmla="*/ 0 h 366"/>
                <a:gd name="T46" fmla="*/ 878 w 879"/>
                <a:gd name="T47" fmla="*/ 34 h 366"/>
                <a:gd name="T48" fmla="*/ 876 w 879"/>
                <a:gd name="T49" fmla="*/ 74 h 366"/>
                <a:gd name="T50" fmla="*/ 800 w 879"/>
                <a:gd name="T51" fmla="*/ 113 h 366"/>
                <a:gd name="T52" fmla="*/ 793 w 879"/>
                <a:gd name="T53" fmla="*/ 252 h 366"/>
                <a:gd name="T54" fmla="*/ 748 w 879"/>
                <a:gd name="T55" fmla="*/ 306 h 366"/>
                <a:gd name="T56" fmla="*/ 613 w 879"/>
                <a:gd name="T57" fmla="*/ 347 h 366"/>
                <a:gd name="T58" fmla="*/ 508 w 879"/>
                <a:gd name="T59" fmla="*/ 365 h 366"/>
                <a:gd name="T60" fmla="*/ 425 w 879"/>
                <a:gd name="T61" fmla="*/ 341 h 366"/>
                <a:gd name="T62" fmla="*/ 344 w 879"/>
                <a:gd name="T63" fmla="*/ 334 h 366"/>
                <a:gd name="T64" fmla="*/ 265 w 879"/>
                <a:gd name="T65" fmla="*/ 307 h 366"/>
                <a:gd name="T66" fmla="*/ 224 w 879"/>
                <a:gd name="T67" fmla="*/ 279 h 366"/>
                <a:gd name="T68" fmla="*/ 182 w 879"/>
                <a:gd name="T69" fmla="*/ 222 h 366"/>
                <a:gd name="T70" fmla="*/ 150 w 879"/>
                <a:gd name="T71" fmla="*/ 116 h 366"/>
                <a:gd name="T72" fmla="*/ 101 w 879"/>
                <a:gd name="T73" fmla="*/ 129 h 366"/>
                <a:gd name="T74" fmla="*/ 47 w 879"/>
                <a:gd name="T75" fmla="*/ 110 h 366"/>
                <a:gd name="T76" fmla="*/ 0 w 879"/>
                <a:gd name="T77" fmla="*/ 58 h 366"/>
                <a:gd name="T78" fmla="*/ 13 w 879"/>
                <a:gd name="T79" fmla="*/ 27 h 366"/>
                <a:gd name="T80" fmla="*/ 47 w 879"/>
                <a:gd name="T81" fmla="*/ 14 h 366"/>
                <a:gd name="T82" fmla="*/ 52 w 879"/>
                <a:gd name="T83" fmla="*/ 20 h 366"/>
                <a:gd name="T84" fmla="*/ 22 w 879"/>
                <a:gd name="T85" fmla="*/ 31 h 366"/>
                <a:gd name="T86" fmla="*/ 13 w 879"/>
                <a:gd name="T87" fmla="*/ 54 h 366"/>
                <a:gd name="T88" fmla="*/ 61 w 879"/>
                <a:gd name="T89" fmla="*/ 108 h 366"/>
                <a:gd name="T90" fmla="*/ 144 w 879"/>
                <a:gd name="T91" fmla="*/ 108 h 366"/>
                <a:gd name="T92" fmla="*/ 130 w 879"/>
                <a:gd name="T93" fmla="*/ 54 h 366"/>
                <a:gd name="T94" fmla="*/ 150 w 879"/>
                <a:gd name="T95" fmla="*/ 8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9" h="366">
                  <a:moveTo>
                    <a:pt x="150" y="84"/>
                  </a:moveTo>
                  <a:lnTo>
                    <a:pt x="169" y="130"/>
                  </a:lnTo>
                  <a:lnTo>
                    <a:pt x="197" y="218"/>
                  </a:lnTo>
                  <a:lnTo>
                    <a:pt x="224" y="269"/>
                  </a:lnTo>
                  <a:lnTo>
                    <a:pt x="261" y="289"/>
                  </a:lnTo>
                  <a:lnTo>
                    <a:pt x="346" y="314"/>
                  </a:lnTo>
                  <a:lnTo>
                    <a:pt x="406" y="324"/>
                  </a:lnTo>
                  <a:lnTo>
                    <a:pt x="438" y="341"/>
                  </a:lnTo>
                  <a:lnTo>
                    <a:pt x="487" y="347"/>
                  </a:lnTo>
                  <a:lnTo>
                    <a:pt x="508" y="330"/>
                  </a:lnTo>
                  <a:lnTo>
                    <a:pt x="546" y="341"/>
                  </a:lnTo>
                  <a:lnTo>
                    <a:pt x="604" y="338"/>
                  </a:lnTo>
                  <a:lnTo>
                    <a:pt x="624" y="324"/>
                  </a:lnTo>
                  <a:lnTo>
                    <a:pt x="669" y="307"/>
                  </a:lnTo>
                  <a:lnTo>
                    <a:pt x="736" y="285"/>
                  </a:lnTo>
                  <a:lnTo>
                    <a:pt x="770" y="257"/>
                  </a:lnTo>
                  <a:lnTo>
                    <a:pt x="782" y="222"/>
                  </a:lnTo>
                  <a:lnTo>
                    <a:pt x="775" y="54"/>
                  </a:lnTo>
                  <a:lnTo>
                    <a:pt x="800" y="80"/>
                  </a:lnTo>
                  <a:lnTo>
                    <a:pt x="865" y="68"/>
                  </a:lnTo>
                  <a:lnTo>
                    <a:pt x="826" y="11"/>
                  </a:lnTo>
                  <a:lnTo>
                    <a:pt x="755" y="4"/>
                  </a:lnTo>
                  <a:lnTo>
                    <a:pt x="833" y="0"/>
                  </a:lnTo>
                  <a:lnTo>
                    <a:pt x="878" y="34"/>
                  </a:lnTo>
                  <a:lnTo>
                    <a:pt x="876" y="74"/>
                  </a:lnTo>
                  <a:lnTo>
                    <a:pt x="800" y="113"/>
                  </a:lnTo>
                  <a:lnTo>
                    <a:pt x="793" y="252"/>
                  </a:lnTo>
                  <a:lnTo>
                    <a:pt x="748" y="306"/>
                  </a:lnTo>
                  <a:lnTo>
                    <a:pt x="613" y="347"/>
                  </a:lnTo>
                  <a:lnTo>
                    <a:pt x="508" y="365"/>
                  </a:lnTo>
                  <a:lnTo>
                    <a:pt x="425" y="341"/>
                  </a:lnTo>
                  <a:lnTo>
                    <a:pt x="344" y="334"/>
                  </a:lnTo>
                  <a:lnTo>
                    <a:pt x="265" y="307"/>
                  </a:lnTo>
                  <a:lnTo>
                    <a:pt x="224" y="279"/>
                  </a:lnTo>
                  <a:lnTo>
                    <a:pt x="182" y="222"/>
                  </a:lnTo>
                  <a:lnTo>
                    <a:pt x="150" y="116"/>
                  </a:lnTo>
                  <a:lnTo>
                    <a:pt x="101" y="129"/>
                  </a:lnTo>
                  <a:lnTo>
                    <a:pt x="47" y="110"/>
                  </a:lnTo>
                  <a:lnTo>
                    <a:pt x="0" y="58"/>
                  </a:lnTo>
                  <a:lnTo>
                    <a:pt x="13" y="27"/>
                  </a:lnTo>
                  <a:lnTo>
                    <a:pt x="47" y="14"/>
                  </a:lnTo>
                  <a:lnTo>
                    <a:pt x="52" y="20"/>
                  </a:lnTo>
                  <a:lnTo>
                    <a:pt x="22" y="31"/>
                  </a:lnTo>
                  <a:lnTo>
                    <a:pt x="13" y="54"/>
                  </a:lnTo>
                  <a:lnTo>
                    <a:pt x="61" y="108"/>
                  </a:lnTo>
                  <a:lnTo>
                    <a:pt x="144" y="108"/>
                  </a:lnTo>
                  <a:lnTo>
                    <a:pt x="130" y="54"/>
                  </a:lnTo>
                  <a:lnTo>
                    <a:pt x="150" y="8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4" name="Freeform 22">
              <a:extLst>
                <a:ext uri="{FF2B5EF4-FFF2-40B4-BE49-F238E27FC236}">
                  <a16:creationId xmlns:a16="http://schemas.microsoft.com/office/drawing/2014/main" id="{DEED8E94-EA89-ED46-95D2-B13D7B72B69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651"/>
              <a:ext cx="147" cy="18"/>
            </a:xfrm>
            <a:custGeom>
              <a:avLst/>
              <a:gdLst>
                <a:gd name="T0" fmla="*/ 9 w 147"/>
                <a:gd name="T1" fmla="*/ 0 h 18"/>
                <a:gd name="T2" fmla="*/ 29 w 147"/>
                <a:gd name="T3" fmla="*/ 7 h 18"/>
                <a:gd name="T4" fmla="*/ 67 w 147"/>
                <a:gd name="T5" fmla="*/ 10 h 18"/>
                <a:gd name="T6" fmla="*/ 99 w 147"/>
                <a:gd name="T7" fmla="*/ 10 h 18"/>
                <a:gd name="T8" fmla="*/ 139 w 147"/>
                <a:gd name="T9" fmla="*/ 7 h 18"/>
                <a:gd name="T10" fmla="*/ 146 w 147"/>
                <a:gd name="T11" fmla="*/ 14 h 18"/>
                <a:gd name="T12" fmla="*/ 119 w 147"/>
                <a:gd name="T13" fmla="*/ 17 h 18"/>
                <a:gd name="T14" fmla="*/ 67 w 147"/>
                <a:gd name="T15" fmla="*/ 17 h 18"/>
                <a:gd name="T16" fmla="*/ 29 w 147"/>
                <a:gd name="T17" fmla="*/ 14 h 18"/>
                <a:gd name="T18" fmla="*/ 0 w 147"/>
                <a:gd name="T19" fmla="*/ 3 h 18"/>
                <a:gd name="T20" fmla="*/ 9 w 147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8">
                  <a:moveTo>
                    <a:pt x="9" y="0"/>
                  </a:moveTo>
                  <a:lnTo>
                    <a:pt x="29" y="7"/>
                  </a:lnTo>
                  <a:lnTo>
                    <a:pt x="67" y="10"/>
                  </a:lnTo>
                  <a:lnTo>
                    <a:pt x="99" y="10"/>
                  </a:lnTo>
                  <a:lnTo>
                    <a:pt x="139" y="7"/>
                  </a:lnTo>
                  <a:lnTo>
                    <a:pt x="146" y="14"/>
                  </a:lnTo>
                  <a:lnTo>
                    <a:pt x="119" y="17"/>
                  </a:lnTo>
                  <a:lnTo>
                    <a:pt x="67" y="17"/>
                  </a:lnTo>
                  <a:lnTo>
                    <a:pt x="29" y="14"/>
                  </a:lnTo>
                  <a:lnTo>
                    <a:pt x="0" y="3"/>
                  </a:lnTo>
                  <a:lnTo>
                    <a:pt x="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5" name="Freeform 23">
              <a:extLst>
                <a:ext uri="{FF2B5EF4-FFF2-40B4-BE49-F238E27FC236}">
                  <a16:creationId xmlns:a16="http://schemas.microsoft.com/office/drawing/2014/main" id="{EFFC2850-90E7-844A-9CC6-2A26ED96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" y="447"/>
              <a:ext cx="126" cy="26"/>
            </a:xfrm>
            <a:custGeom>
              <a:avLst/>
              <a:gdLst>
                <a:gd name="T0" fmla="*/ 123 w 126"/>
                <a:gd name="T1" fmla="*/ 15 h 26"/>
                <a:gd name="T2" fmla="*/ 84 w 126"/>
                <a:gd name="T3" fmla="*/ 3 h 26"/>
                <a:gd name="T4" fmla="*/ 39 w 126"/>
                <a:gd name="T5" fmla="*/ 0 h 26"/>
                <a:gd name="T6" fmla="*/ 2 w 126"/>
                <a:gd name="T7" fmla="*/ 0 h 26"/>
                <a:gd name="T8" fmla="*/ 0 w 126"/>
                <a:gd name="T9" fmla="*/ 8 h 26"/>
                <a:gd name="T10" fmla="*/ 46 w 126"/>
                <a:gd name="T11" fmla="*/ 8 h 26"/>
                <a:gd name="T12" fmla="*/ 89 w 126"/>
                <a:gd name="T13" fmla="*/ 13 h 26"/>
                <a:gd name="T14" fmla="*/ 125 w 126"/>
                <a:gd name="T15" fmla="*/ 25 h 26"/>
                <a:gd name="T16" fmla="*/ 123 w 126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6">
                  <a:moveTo>
                    <a:pt x="123" y="15"/>
                  </a:moveTo>
                  <a:lnTo>
                    <a:pt x="84" y="3"/>
                  </a:lnTo>
                  <a:lnTo>
                    <a:pt x="39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46" y="8"/>
                  </a:lnTo>
                  <a:lnTo>
                    <a:pt x="89" y="13"/>
                  </a:lnTo>
                  <a:lnTo>
                    <a:pt x="125" y="25"/>
                  </a:lnTo>
                  <a:lnTo>
                    <a:pt x="123" y="1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6" name="Freeform 24">
              <a:extLst>
                <a:ext uri="{FF2B5EF4-FFF2-40B4-BE49-F238E27FC236}">
                  <a16:creationId xmlns:a16="http://schemas.microsoft.com/office/drawing/2014/main" id="{ED09E0DA-97BD-6849-A318-83F95A4F5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416"/>
              <a:ext cx="66" cy="44"/>
            </a:xfrm>
            <a:custGeom>
              <a:avLst/>
              <a:gdLst>
                <a:gd name="T0" fmla="*/ 0 w 66"/>
                <a:gd name="T1" fmla="*/ 33 h 44"/>
                <a:gd name="T2" fmla="*/ 22 w 66"/>
                <a:gd name="T3" fmla="*/ 17 h 44"/>
                <a:gd name="T4" fmla="*/ 61 w 66"/>
                <a:gd name="T5" fmla="*/ 0 h 44"/>
                <a:gd name="T6" fmla="*/ 65 w 66"/>
                <a:gd name="T7" fmla="*/ 8 h 44"/>
                <a:gd name="T8" fmla="*/ 33 w 66"/>
                <a:gd name="T9" fmla="*/ 20 h 44"/>
                <a:gd name="T10" fmla="*/ 0 w 66"/>
                <a:gd name="T11" fmla="*/ 43 h 44"/>
                <a:gd name="T12" fmla="*/ 0 w 66"/>
                <a:gd name="T1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4">
                  <a:moveTo>
                    <a:pt x="0" y="33"/>
                  </a:moveTo>
                  <a:lnTo>
                    <a:pt x="22" y="17"/>
                  </a:lnTo>
                  <a:lnTo>
                    <a:pt x="61" y="0"/>
                  </a:lnTo>
                  <a:lnTo>
                    <a:pt x="65" y="8"/>
                  </a:lnTo>
                  <a:lnTo>
                    <a:pt x="33" y="20"/>
                  </a:lnTo>
                  <a:lnTo>
                    <a:pt x="0" y="43"/>
                  </a:lnTo>
                  <a:lnTo>
                    <a:pt x="0" y="3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7" name="Freeform 25">
              <a:extLst>
                <a:ext uri="{FF2B5EF4-FFF2-40B4-BE49-F238E27FC236}">
                  <a16:creationId xmlns:a16="http://schemas.microsoft.com/office/drawing/2014/main" id="{CE3E51EA-829E-B742-A554-CB51E894F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633"/>
              <a:ext cx="660" cy="477"/>
            </a:xfrm>
            <a:custGeom>
              <a:avLst/>
              <a:gdLst>
                <a:gd name="T0" fmla="*/ 645 w 660"/>
                <a:gd name="T1" fmla="*/ 0 h 477"/>
                <a:gd name="T2" fmla="*/ 468 w 660"/>
                <a:gd name="T3" fmla="*/ 32 h 477"/>
                <a:gd name="T4" fmla="*/ 274 w 660"/>
                <a:gd name="T5" fmla="*/ 101 h 477"/>
                <a:gd name="T6" fmla="*/ 158 w 660"/>
                <a:gd name="T7" fmla="*/ 119 h 477"/>
                <a:gd name="T8" fmla="*/ 139 w 660"/>
                <a:gd name="T9" fmla="*/ 158 h 477"/>
                <a:gd name="T10" fmla="*/ 97 w 660"/>
                <a:gd name="T11" fmla="*/ 166 h 477"/>
                <a:gd name="T12" fmla="*/ 47 w 660"/>
                <a:gd name="T13" fmla="*/ 239 h 477"/>
                <a:gd name="T14" fmla="*/ 81 w 660"/>
                <a:gd name="T15" fmla="*/ 303 h 477"/>
                <a:gd name="T16" fmla="*/ 50 w 660"/>
                <a:gd name="T17" fmla="*/ 342 h 477"/>
                <a:gd name="T18" fmla="*/ 74 w 660"/>
                <a:gd name="T19" fmla="*/ 366 h 477"/>
                <a:gd name="T20" fmla="*/ 0 w 660"/>
                <a:gd name="T21" fmla="*/ 443 h 477"/>
                <a:gd name="T22" fmla="*/ 18 w 660"/>
                <a:gd name="T23" fmla="*/ 457 h 477"/>
                <a:gd name="T24" fmla="*/ 43 w 660"/>
                <a:gd name="T25" fmla="*/ 450 h 477"/>
                <a:gd name="T26" fmla="*/ 31 w 660"/>
                <a:gd name="T27" fmla="*/ 438 h 477"/>
                <a:gd name="T28" fmla="*/ 104 w 660"/>
                <a:gd name="T29" fmla="*/ 358 h 477"/>
                <a:gd name="T30" fmla="*/ 277 w 660"/>
                <a:gd name="T31" fmla="*/ 362 h 477"/>
                <a:gd name="T32" fmla="*/ 463 w 660"/>
                <a:gd name="T33" fmla="*/ 453 h 477"/>
                <a:gd name="T34" fmla="*/ 202 w 660"/>
                <a:gd name="T35" fmla="*/ 445 h 477"/>
                <a:gd name="T36" fmla="*/ 279 w 660"/>
                <a:gd name="T37" fmla="*/ 450 h 477"/>
                <a:gd name="T38" fmla="*/ 355 w 660"/>
                <a:gd name="T39" fmla="*/ 476 h 477"/>
                <a:gd name="T40" fmla="*/ 547 w 660"/>
                <a:gd name="T41" fmla="*/ 466 h 477"/>
                <a:gd name="T42" fmla="*/ 659 w 660"/>
                <a:gd name="T43" fmla="*/ 466 h 477"/>
                <a:gd name="T44" fmla="*/ 544 w 660"/>
                <a:gd name="T45" fmla="*/ 457 h 477"/>
                <a:gd name="T46" fmla="*/ 544 w 660"/>
                <a:gd name="T47" fmla="*/ 406 h 477"/>
                <a:gd name="T48" fmla="*/ 412 w 660"/>
                <a:gd name="T49" fmla="*/ 261 h 477"/>
                <a:gd name="T50" fmla="*/ 297 w 660"/>
                <a:gd name="T51" fmla="*/ 209 h 477"/>
                <a:gd name="T52" fmla="*/ 407 w 660"/>
                <a:gd name="T53" fmla="*/ 270 h 477"/>
                <a:gd name="T54" fmla="*/ 477 w 660"/>
                <a:gd name="T55" fmla="*/ 371 h 477"/>
                <a:gd name="T56" fmla="*/ 477 w 660"/>
                <a:gd name="T57" fmla="*/ 443 h 477"/>
                <a:gd name="T58" fmla="*/ 277 w 660"/>
                <a:gd name="T59" fmla="*/ 350 h 477"/>
                <a:gd name="T60" fmla="*/ 191 w 660"/>
                <a:gd name="T61" fmla="*/ 335 h 477"/>
                <a:gd name="T62" fmla="*/ 94 w 660"/>
                <a:gd name="T63" fmla="*/ 298 h 477"/>
                <a:gd name="T64" fmla="*/ 67 w 660"/>
                <a:gd name="T65" fmla="*/ 247 h 477"/>
                <a:gd name="T66" fmla="*/ 97 w 660"/>
                <a:gd name="T67" fmla="*/ 218 h 477"/>
                <a:gd name="T68" fmla="*/ 97 w 660"/>
                <a:gd name="T69" fmla="*/ 178 h 477"/>
                <a:gd name="T70" fmla="*/ 144 w 660"/>
                <a:gd name="T71" fmla="*/ 164 h 477"/>
                <a:gd name="T72" fmla="*/ 202 w 660"/>
                <a:gd name="T73" fmla="*/ 178 h 477"/>
                <a:gd name="T74" fmla="*/ 171 w 660"/>
                <a:gd name="T75" fmla="*/ 145 h 477"/>
                <a:gd name="T76" fmla="*/ 191 w 660"/>
                <a:gd name="T77" fmla="*/ 118 h 477"/>
                <a:gd name="T78" fmla="*/ 279 w 660"/>
                <a:gd name="T79" fmla="*/ 106 h 477"/>
                <a:gd name="T80" fmla="*/ 479 w 660"/>
                <a:gd name="T81" fmla="*/ 32 h 477"/>
                <a:gd name="T82" fmla="*/ 645 w 660"/>
                <a:gd name="T83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0" h="477">
                  <a:moveTo>
                    <a:pt x="645" y="0"/>
                  </a:moveTo>
                  <a:lnTo>
                    <a:pt x="468" y="32"/>
                  </a:lnTo>
                  <a:lnTo>
                    <a:pt x="274" y="101"/>
                  </a:lnTo>
                  <a:lnTo>
                    <a:pt x="158" y="119"/>
                  </a:lnTo>
                  <a:lnTo>
                    <a:pt x="139" y="158"/>
                  </a:lnTo>
                  <a:lnTo>
                    <a:pt x="97" y="166"/>
                  </a:lnTo>
                  <a:lnTo>
                    <a:pt x="47" y="239"/>
                  </a:lnTo>
                  <a:lnTo>
                    <a:pt x="81" y="303"/>
                  </a:lnTo>
                  <a:lnTo>
                    <a:pt x="50" y="342"/>
                  </a:lnTo>
                  <a:lnTo>
                    <a:pt x="74" y="366"/>
                  </a:lnTo>
                  <a:lnTo>
                    <a:pt x="0" y="443"/>
                  </a:lnTo>
                  <a:lnTo>
                    <a:pt x="18" y="457"/>
                  </a:lnTo>
                  <a:lnTo>
                    <a:pt x="43" y="450"/>
                  </a:lnTo>
                  <a:lnTo>
                    <a:pt x="31" y="438"/>
                  </a:lnTo>
                  <a:lnTo>
                    <a:pt x="104" y="358"/>
                  </a:lnTo>
                  <a:lnTo>
                    <a:pt x="277" y="362"/>
                  </a:lnTo>
                  <a:lnTo>
                    <a:pt x="463" y="453"/>
                  </a:lnTo>
                  <a:lnTo>
                    <a:pt x="202" y="445"/>
                  </a:lnTo>
                  <a:lnTo>
                    <a:pt x="279" y="450"/>
                  </a:lnTo>
                  <a:lnTo>
                    <a:pt x="355" y="476"/>
                  </a:lnTo>
                  <a:lnTo>
                    <a:pt x="547" y="466"/>
                  </a:lnTo>
                  <a:lnTo>
                    <a:pt x="659" y="466"/>
                  </a:lnTo>
                  <a:lnTo>
                    <a:pt x="544" y="457"/>
                  </a:lnTo>
                  <a:lnTo>
                    <a:pt x="544" y="406"/>
                  </a:lnTo>
                  <a:lnTo>
                    <a:pt x="412" y="261"/>
                  </a:lnTo>
                  <a:lnTo>
                    <a:pt x="297" y="209"/>
                  </a:lnTo>
                  <a:lnTo>
                    <a:pt x="407" y="270"/>
                  </a:lnTo>
                  <a:lnTo>
                    <a:pt x="477" y="371"/>
                  </a:lnTo>
                  <a:lnTo>
                    <a:pt x="477" y="443"/>
                  </a:lnTo>
                  <a:lnTo>
                    <a:pt x="277" y="350"/>
                  </a:lnTo>
                  <a:lnTo>
                    <a:pt x="191" y="335"/>
                  </a:lnTo>
                  <a:lnTo>
                    <a:pt x="94" y="298"/>
                  </a:lnTo>
                  <a:lnTo>
                    <a:pt x="67" y="247"/>
                  </a:lnTo>
                  <a:lnTo>
                    <a:pt x="97" y="218"/>
                  </a:lnTo>
                  <a:lnTo>
                    <a:pt x="97" y="178"/>
                  </a:lnTo>
                  <a:lnTo>
                    <a:pt x="144" y="164"/>
                  </a:lnTo>
                  <a:lnTo>
                    <a:pt x="202" y="178"/>
                  </a:lnTo>
                  <a:lnTo>
                    <a:pt x="171" y="145"/>
                  </a:lnTo>
                  <a:lnTo>
                    <a:pt x="191" y="118"/>
                  </a:lnTo>
                  <a:lnTo>
                    <a:pt x="279" y="106"/>
                  </a:lnTo>
                  <a:lnTo>
                    <a:pt x="479" y="32"/>
                  </a:lnTo>
                  <a:lnTo>
                    <a:pt x="64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8" name="Freeform 26">
              <a:extLst>
                <a:ext uri="{FF2B5EF4-FFF2-40B4-BE49-F238E27FC236}">
                  <a16:creationId xmlns:a16="http://schemas.microsoft.com/office/drawing/2014/main" id="{8BBA7598-B299-1846-A2D3-7FF760DC5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1071"/>
              <a:ext cx="696" cy="259"/>
            </a:xfrm>
            <a:custGeom>
              <a:avLst/>
              <a:gdLst>
                <a:gd name="T0" fmla="*/ 115 w 696"/>
                <a:gd name="T1" fmla="*/ 0 h 259"/>
                <a:gd name="T2" fmla="*/ 22 w 696"/>
                <a:gd name="T3" fmla="*/ 43 h 259"/>
                <a:gd name="T4" fmla="*/ 22 w 696"/>
                <a:gd name="T5" fmla="*/ 99 h 259"/>
                <a:gd name="T6" fmla="*/ 140 w 696"/>
                <a:gd name="T7" fmla="*/ 192 h 259"/>
                <a:gd name="T8" fmla="*/ 393 w 696"/>
                <a:gd name="T9" fmla="*/ 175 h 259"/>
                <a:gd name="T10" fmla="*/ 506 w 696"/>
                <a:gd name="T11" fmla="*/ 223 h 259"/>
                <a:gd name="T12" fmla="*/ 598 w 696"/>
                <a:gd name="T13" fmla="*/ 220 h 259"/>
                <a:gd name="T14" fmla="*/ 609 w 696"/>
                <a:gd name="T15" fmla="*/ 127 h 259"/>
                <a:gd name="T16" fmla="*/ 695 w 696"/>
                <a:gd name="T17" fmla="*/ 35 h 259"/>
                <a:gd name="T18" fmla="*/ 643 w 696"/>
                <a:gd name="T19" fmla="*/ 114 h 259"/>
                <a:gd name="T20" fmla="*/ 643 w 696"/>
                <a:gd name="T21" fmla="*/ 192 h 259"/>
                <a:gd name="T22" fmla="*/ 672 w 696"/>
                <a:gd name="T23" fmla="*/ 258 h 259"/>
                <a:gd name="T24" fmla="*/ 499 w 696"/>
                <a:gd name="T25" fmla="*/ 251 h 259"/>
                <a:gd name="T26" fmla="*/ 337 w 696"/>
                <a:gd name="T27" fmla="*/ 233 h 259"/>
                <a:gd name="T28" fmla="*/ 158 w 696"/>
                <a:gd name="T29" fmla="*/ 233 h 259"/>
                <a:gd name="T30" fmla="*/ 79 w 696"/>
                <a:gd name="T31" fmla="*/ 183 h 259"/>
                <a:gd name="T32" fmla="*/ 0 w 696"/>
                <a:gd name="T33" fmla="*/ 94 h 259"/>
                <a:gd name="T34" fmla="*/ 4 w 696"/>
                <a:gd name="T35" fmla="*/ 28 h 259"/>
                <a:gd name="T36" fmla="*/ 115 w 696"/>
                <a:gd name="T3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6" h="259">
                  <a:moveTo>
                    <a:pt x="115" y="0"/>
                  </a:moveTo>
                  <a:lnTo>
                    <a:pt x="22" y="43"/>
                  </a:lnTo>
                  <a:lnTo>
                    <a:pt x="22" y="99"/>
                  </a:lnTo>
                  <a:lnTo>
                    <a:pt x="140" y="192"/>
                  </a:lnTo>
                  <a:lnTo>
                    <a:pt x="393" y="175"/>
                  </a:lnTo>
                  <a:lnTo>
                    <a:pt x="506" y="223"/>
                  </a:lnTo>
                  <a:lnTo>
                    <a:pt x="598" y="220"/>
                  </a:lnTo>
                  <a:lnTo>
                    <a:pt x="609" y="127"/>
                  </a:lnTo>
                  <a:lnTo>
                    <a:pt x="695" y="35"/>
                  </a:lnTo>
                  <a:lnTo>
                    <a:pt x="643" y="114"/>
                  </a:lnTo>
                  <a:lnTo>
                    <a:pt x="643" y="192"/>
                  </a:lnTo>
                  <a:lnTo>
                    <a:pt x="672" y="258"/>
                  </a:lnTo>
                  <a:lnTo>
                    <a:pt x="499" y="251"/>
                  </a:lnTo>
                  <a:lnTo>
                    <a:pt x="337" y="233"/>
                  </a:lnTo>
                  <a:lnTo>
                    <a:pt x="158" y="233"/>
                  </a:lnTo>
                  <a:lnTo>
                    <a:pt x="79" y="183"/>
                  </a:lnTo>
                  <a:lnTo>
                    <a:pt x="0" y="94"/>
                  </a:lnTo>
                  <a:lnTo>
                    <a:pt x="4" y="28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9" name="Freeform 27">
              <a:extLst>
                <a:ext uri="{FF2B5EF4-FFF2-40B4-BE49-F238E27FC236}">
                  <a16:creationId xmlns:a16="http://schemas.microsoft.com/office/drawing/2014/main" id="{7BC07D24-3E06-5248-A96C-2000FB7E6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905"/>
              <a:ext cx="131" cy="132"/>
            </a:xfrm>
            <a:custGeom>
              <a:avLst/>
              <a:gdLst>
                <a:gd name="T0" fmla="*/ 0 w 131"/>
                <a:gd name="T1" fmla="*/ 122 h 132"/>
                <a:gd name="T2" fmla="*/ 58 w 131"/>
                <a:gd name="T3" fmla="*/ 75 h 132"/>
                <a:gd name="T4" fmla="*/ 121 w 131"/>
                <a:gd name="T5" fmla="*/ 0 h 132"/>
                <a:gd name="T6" fmla="*/ 130 w 131"/>
                <a:gd name="T7" fmla="*/ 23 h 132"/>
                <a:gd name="T8" fmla="*/ 72 w 131"/>
                <a:gd name="T9" fmla="*/ 85 h 132"/>
                <a:gd name="T10" fmla="*/ 20 w 131"/>
                <a:gd name="T11" fmla="*/ 131 h 132"/>
                <a:gd name="T12" fmla="*/ 0 w 131"/>
                <a:gd name="T13" fmla="*/ 12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2">
                  <a:moveTo>
                    <a:pt x="0" y="122"/>
                  </a:moveTo>
                  <a:lnTo>
                    <a:pt x="58" y="75"/>
                  </a:lnTo>
                  <a:lnTo>
                    <a:pt x="121" y="0"/>
                  </a:lnTo>
                  <a:lnTo>
                    <a:pt x="130" y="23"/>
                  </a:lnTo>
                  <a:lnTo>
                    <a:pt x="72" y="85"/>
                  </a:lnTo>
                  <a:lnTo>
                    <a:pt x="20" y="131"/>
                  </a:lnTo>
                  <a:lnTo>
                    <a:pt x="0" y="12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0" name="Freeform 28">
              <a:extLst>
                <a:ext uri="{FF2B5EF4-FFF2-40B4-BE49-F238E27FC236}">
                  <a16:creationId xmlns:a16="http://schemas.microsoft.com/office/drawing/2014/main" id="{31B55961-939F-C342-986D-D0121D9EA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741"/>
              <a:ext cx="534" cy="348"/>
            </a:xfrm>
            <a:custGeom>
              <a:avLst/>
              <a:gdLst>
                <a:gd name="T0" fmla="*/ 533 w 534"/>
                <a:gd name="T1" fmla="*/ 347 h 348"/>
                <a:gd name="T2" fmla="*/ 477 w 534"/>
                <a:gd name="T3" fmla="*/ 279 h 348"/>
                <a:gd name="T4" fmla="*/ 261 w 534"/>
                <a:gd name="T5" fmla="*/ 215 h 348"/>
                <a:gd name="T6" fmla="*/ 142 w 534"/>
                <a:gd name="T7" fmla="*/ 150 h 348"/>
                <a:gd name="T8" fmla="*/ 38 w 534"/>
                <a:gd name="T9" fmla="*/ 61 h 348"/>
                <a:gd name="T10" fmla="*/ 0 w 534"/>
                <a:gd name="T11" fmla="*/ 0 h 348"/>
                <a:gd name="T12" fmla="*/ 47 w 534"/>
                <a:gd name="T13" fmla="*/ 93 h 348"/>
                <a:gd name="T14" fmla="*/ 180 w 534"/>
                <a:gd name="T15" fmla="*/ 199 h 348"/>
                <a:gd name="T16" fmla="*/ 353 w 534"/>
                <a:gd name="T17" fmla="*/ 272 h 348"/>
                <a:gd name="T18" fmla="*/ 470 w 534"/>
                <a:gd name="T19" fmla="*/ 312 h 348"/>
                <a:gd name="T20" fmla="*/ 499 w 534"/>
                <a:gd name="T21" fmla="*/ 342 h 348"/>
                <a:gd name="T22" fmla="*/ 533 w 534"/>
                <a:gd name="T23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4" h="348">
                  <a:moveTo>
                    <a:pt x="533" y="347"/>
                  </a:moveTo>
                  <a:lnTo>
                    <a:pt x="477" y="279"/>
                  </a:lnTo>
                  <a:lnTo>
                    <a:pt x="261" y="215"/>
                  </a:lnTo>
                  <a:lnTo>
                    <a:pt x="142" y="150"/>
                  </a:lnTo>
                  <a:lnTo>
                    <a:pt x="38" y="61"/>
                  </a:lnTo>
                  <a:lnTo>
                    <a:pt x="0" y="0"/>
                  </a:lnTo>
                  <a:lnTo>
                    <a:pt x="47" y="93"/>
                  </a:lnTo>
                  <a:lnTo>
                    <a:pt x="180" y="199"/>
                  </a:lnTo>
                  <a:lnTo>
                    <a:pt x="353" y="272"/>
                  </a:lnTo>
                  <a:lnTo>
                    <a:pt x="470" y="312"/>
                  </a:lnTo>
                  <a:lnTo>
                    <a:pt x="499" y="342"/>
                  </a:lnTo>
                  <a:lnTo>
                    <a:pt x="533" y="3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1" name="Freeform 29">
              <a:extLst>
                <a:ext uri="{FF2B5EF4-FFF2-40B4-BE49-F238E27FC236}">
                  <a16:creationId xmlns:a16="http://schemas.microsoft.com/office/drawing/2014/main" id="{7D61227D-ED2F-8040-91F9-2D9D57990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961"/>
              <a:ext cx="169" cy="156"/>
            </a:xfrm>
            <a:custGeom>
              <a:avLst/>
              <a:gdLst>
                <a:gd name="T0" fmla="*/ 7 w 169"/>
                <a:gd name="T1" fmla="*/ 140 h 156"/>
                <a:gd name="T2" fmla="*/ 43 w 169"/>
                <a:gd name="T3" fmla="*/ 103 h 156"/>
                <a:gd name="T4" fmla="*/ 121 w 169"/>
                <a:gd name="T5" fmla="*/ 78 h 156"/>
                <a:gd name="T6" fmla="*/ 150 w 169"/>
                <a:gd name="T7" fmla="*/ 0 h 156"/>
                <a:gd name="T8" fmla="*/ 168 w 169"/>
                <a:gd name="T9" fmla="*/ 26 h 156"/>
                <a:gd name="T10" fmla="*/ 159 w 169"/>
                <a:gd name="T11" fmla="*/ 66 h 156"/>
                <a:gd name="T12" fmla="*/ 126 w 169"/>
                <a:gd name="T13" fmla="*/ 103 h 156"/>
                <a:gd name="T14" fmla="*/ 58 w 169"/>
                <a:gd name="T15" fmla="*/ 117 h 156"/>
                <a:gd name="T16" fmla="*/ 0 w 169"/>
                <a:gd name="T17" fmla="*/ 155 h 156"/>
                <a:gd name="T18" fmla="*/ 7 w 169"/>
                <a:gd name="T19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56">
                  <a:moveTo>
                    <a:pt x="7" y="140"/>
                  </a:moveTo>
                  <a:lnTo>
                    <a:pt x="43" y="103"/>
                  </a:lnTo>
                  <a:lnTo>
                    <a:pt x="121" y="78"/>
                  </a:lnTo>
                  <a:lnTo>
                    <a:pt x="150" y="0"/>
                  </a:lnTo>
                  <a:lnTo>
                    <a:pt x="168" y="26"/>
                  </a:lnTo>
                  <a:lnTo>
                    <a:pt x="159" y="66"/>
                  </a:lnTo>
                  <a:lnTo>
                    <a:pt x="126" y="103"/>
                  </a:lnTo>
                  <a:lnTo>
                    <a:pt x="58" y="117"/>
                  </a:lnTo>
                  <a:lnTo>
                    <a:pt x="0" y="155"/>
                  </a:lnTo>
                  <a:lnTo>
                    <a:pt x="7" y="14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2" name="Freeform 30">
              <a:extLst>
                <a:ext uri="{FF2B5EF4-FFF2-40B4-BE49-F238E27FC236}">
                  <a16:creationId xmlns:a16="http://schemas.microsoft.com/office/drawing/2014/main" id="{978DB575-BDC4-1948-B791-054329D40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" y="961"/>
              <a:ext cx="703" cy="348"/>
            </a:xfrm>
            <a:custGeom>
              <a:avLst/>
              <a:gdLst>
                <a:gd name="T0" fmla="*/ 234 w 703"/>
                <a:gd name="T1" fmla="*/ 0 h 348"/>
                <a:gd name="T2" fmla="*/ 301 w 703"/>
                <a:gd name="T3" fmla="*/ 23 h 348"/>
                <a:gd name="T4" fmla="*/ 311 w 703"/>
                <a:gd name="T5" fmla="*/ 58 h 348"/>
                <a:gd name="T6" fmla="*/ 304 w 703"/>
                <a:gd name="T7" fmla="*/ 82 h 348"/>
                <a:gd name="T8" fmla="*/ 277 w 703"/>
                <a:gd name="T9" fmla="*/ 108 h 348"/>
                <a:gd name="T10" fmla="*/ 277 w 703"/>
                <a:gd name="T11" fmla="*/ 127 h 348"/>
                <a:gd name="T12" fmla="*/ 311 w 703"/>
                <a:gd name="T13" fmla="*/ 133 h 348"/>
                <a:gd name="T14" fmla="*/ 396 w 703"/>
                <a:gd name="T15" fmla="*/ 133 h 348"/>
                <a:gd name="T16" fmla="*/ 596 w 703"/>
                <a:gd name="T17" fmla="*/ 124 h 348"/>
                <a:gd name="T18" fmla="*/ 625 w 703"/>
                <a:gd name="T19" fmla="*/ 122 h 348"/>
                <a:gd name="T20" fmla="*/ 680 w 703"/>
                <a:gd name="T21" fmla="*/ 131 h 348"/>
                <a:gd name="T22" fmla="*/ 702 w 703"/>
                <a:gd name="T23" fmla="*/ 153 h 348"/>
                <a:gd name="T24" fmla="*/ 702 w 703"/>
                <a:gd name="T25" fmla="*/ 185 h 348"/>
                <a:gd name="T26" fmla="*/ 659 w 703"/>
                <a:gd name="T27" fmla="*/ 199 h 348"/>
                <a:gd name="T28" fmla="*/ 500 w 703"/>
                <a:gd name="T29" fmla="*/ 199 h 348"/>
                <a:gd name="T30" fmla="*/ 396 w 703"/>
                <a:gd name="T31" fmla="*/ 209 h 348"/>
                <a:gd name="T32" fmla="*/ 410 w 703"/>
                <a:gd name="T33" fmla="*/ 232 h 348"/>
                <a:gd name="T34" fmla="*/ 396 w 703"/>
                <a:gd name="T35" fmla="*/ 258 h 348"/>
                <a:gd name="T36" fmla="*/ 382 w 703"/>
                <a:gd name="T37" fmla="*/ 267 h 348"/>
                <a:gd name="T38" fmla="*/ 382 w 703"/>
                <a:gd name="T39" fmla="*/ 297 h 348"/>
                <a:gd name="T40" fmla="*/ 335 w 703"/>
                <a:gd name="T41" fmla="*/ 312 h 348"/>
                <a:gd name="T42" fmla="*/ 324 w 703"/>
                <a:gd name="T43" fmla="*/ 330 h 348"/>
                <a:gd name="T44" fmla="*/ 247 w 703"/>
                <a:gd name="T45" fmla="*/ 344 h 348"/>
                <a:gd name="T46" fmla="*/ 115 w 703"/>
                <a:gd name="T47" fmla="*/ 347 h 348"/>
                <a:gd name="T48" fmla="*/ 0 w 703"/>
                <a:gd name="T49" fmla="*/ 324 h 348"/>
                <a:gd name="T50" fmla="*/ 133 w 703"/>
                <a:gd name="T51" fmla="*/ 335 h 348"/>
                <a:gd name="T52" fmla="*/ 243 w 703"/>
                <a:gd name="T53" fmla="*/ 335 h 348"/>
                <a:gd name="T54" fmla="*/ 284 w 703"/>
                <a:gd name="T55" fmla="*/ 324 h 348"/>
                <a:gd name="T56" fmla="*/ 293 w 703"/>
                <a:gd name="T57" fmla="*/ 302 h 348"/>
                <a:gd name="T58" fmla="*/ 328 w 703"/>
                <a:gd name="T59" fmla="*/ 293 h 348"/>
                <a:gd name="T60" fmla="*/ 331 w 703"/>
                <a:gd name="T61" fmla="*/ 258 h 348"/>
                <a:gd name="T62" fmla="*/ 346 w 703"/>
                <a:gd name="T63" fmla="*/ 234 h 348"/>
                <a:gd name="T64" fmla="*/ 338 w 703"/>
                <a:gd name="T65" fmla="*/ 209 h 348"/>
                <a:gd name="T66" fmla="*/ 475 w 703"/>
                <a:gd name="T67" fmla="*/ 192 h 348"/>
                <a:gd name="T68" fmla="*/ 648 w 703"/>
                <a:gd name="T69" fmla="*/ 190 h 348"/>
                <a:gd name="T70" fmla="*/ 673 w 703"/>
                <a:gd name="T71" fmla="*/ 176 h 348"/>
                <a:gd name="T72" fmla="*/ 670 w 703"/>
                <a:gd name="T73" fmla="*/ 142 h 348"/>
                <a:gd name="T74" fmla="*/ 634 w 703"/>
                <a:gd name="T75" fmla="*/ 135 h 348"/>
                <a:gd name="T76" fmla="*/ 576 w 703"/>
                <a:gd name="T77" fmla="*/ 133 h 348"/>
                <a:gd name="T78" fmla="*/ 396 w 703"/>
                <a:gd name="T79" fmla="*/ 140 h 348"/>
                <a:gd name="T80" fmla="*/ 301 w 703"/>
                <a:gd name="T81" fmla="*/ 140 h 348"/>
                <a:gd name="T82" fmla="*/ 248 w 703"/>
                <a:gd name="T83" fmla="*/ 131 h 348"/>
                <a:gd name="T84" fmla="*/ 274 w 703"/>
                <a:gd name="T85" fmla="*/ 103 h 348"/>
                <a:gd name="T86" fmla="*/ 293 w 703"/>
                <a:gd name="T87" fmla="*/ 58 h 348"/>
                <a:gd name="T88" fmla="*/ 284 w 703"/>
                <a:gd name="T89" fmla="*/ 26 h 348"/>
                <a:gd name="T90" fmla="*/ 234 w 703"/>
                <a:gd name="T9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3" h="348">
                  <a:moveTo>
                    <a:pt x="234" y="0"/>
                  </a:moveTo>
                  <a:lnTo>
                    <a:pt x="301" y="23"/>
                  </a:lnTo>
                  <a:lnTo>
                    <a:pt x="311" y="58"/>
                  </a:lnTo>
                  <a:lnTo>
                    <a:pt x="304" y="82"/>
                  </a:lnTo>
                  <a:lnTo>
                    <a:pt x="277" y="108"/>
                  </a:lnTo>
                  <a:lnTo>
                    <a:pt x="277" y="127"/>
                  </a:lnTo>
                  <a:lnTo>
                    <a:pt x="311" y="133"/>
                  </a:lnTo>
                  <a:lnTo>
                    <a:pt x="396" y="133"/>
                  </a:lnTo>
                  <a:lnTo>
                    <a:pt x="596" y="124"/>
                  </a:lnTo>
                  <a:lnTo>
                    <a:pt x="625" y="122"/>
                  </a:lnTo>
                  <a:lnTo>
                    <a:pt x="680" y="131"/>
                  </a:lnTo>
                  <a:lnTo>
                    <a:pt x="702" y="153"/>
                  </a:lnTo>
                  <a:lnTo>
                    <a:pt x="702" y="185"/>
                  </a:lnTo>
                  <a:lnTo>
                    <a:pt x="659" y="199"/>
                  </a:lnTo>
                  <a:lnTo>
                    <a:pt x="500" y="199"/>
                  </a:lnTo>
                  <a:lnTo>
                    <a:pt x="396" y="209"/>
                  </a:lnTo>
                  <a:lnTo>
                    <a:pt x="410" y="232"/>
                  </a:lnTo>
                  <a:lnTo>
                    <a:pt x="396" y="258"/>
                  </a:lnTo>
                  <a:lnTo>
                    <a:pt x="382" y="267"/>
                  </a:lnTo>
                  <a:lnTo>
                    <a:pt x="382" y="297"/>
                  </a:lnTo>
                  <a:lnTo>
                    <a:pt x="335" y="312"/>
                  </a:lnTo>
                  <a:lnTo>
                    <a:pt x="324" y="330"/>
                  </a:lnTo>
                  <a:lnTo>
                    <a:pt x="247" y="344"/>
                  </a:lnTo>
                  <a:lnTo>
                    <a:pt x="115" y="347"/>
                  </a:lnTo>
                  <a:lnTo>
                    <a:pt x="0" y="324"/>
                  </a:lnTo>
                  <a:lnTo>
                    <a:pt x="133" y="335"/>
                  </a:lnTo>
                  <a:lnTo>
                    <a:pt x="243" y="335"/>
                  </a:lnTo>
                  <a:lnTo>
                    <a:pt x="284" y="324"/>
                  </a:lnTo>
                  <a:lnTo>
                    <a:pt x="293" y="302"/>
                  </a:lnTo>
                  <a:lnTo>
                    <a:pt x="328" y="293"/>
                  </a:lnTo>
                  <a:lnTo>
                    <a:pt x="331" y="258"/>
                  </a:lnTo>
                  <a:lnTo>
                    <a:pt x="346" y="234"/>
                  </a:lnTo>
                  <a:lnTo>
                    <a:pt x="338" y="209"/>
                  </a:lnTo>
                  <a:lnTo>
                    <a:pt x="475" y="192"/>
                  </a:lnTo>
                  <a:lnTo>
                    <a:pt x="648" y="190"/>
                  </a:lnTo>
                  <a:lnTo>
                    <a:pt x="673" y="176"/>
                  </a:lnTo>
                  <a:lnTo>
                    <a:pt x="670" y="142"/>
                  </a:lnTo>
                  <a:lnTo>
                    <a:pt x="634" y="135"/>
                  </a:lnTo>
                  <a:lnTo>
                    <a:pt x="576" y="133"/>
                  </a:lnTo>
                  <a:lnTo>
                    <a:pt x="396" y="140"/>
                  </a:lnTo>
                  <a:lnTo>
                    <a:pt x="301" y="140"/>
                  </a:lnTo>
                  <a:lnTo>
                    <a:pt x="248" y="131"/>
                  </a:lnTo>
                  <a:lnTo>
                    <a:pt x="274" y="103"/>
                  </a:lnTo>
                  <a:lnTo>
                    <a:pt x="293" y="58"/>
                  </a:lnTo>
                  <a:lnTo>
                    <a:pt x="284" y="26"/>
                  </a:lnTo>
                  <a:lnTo>
                    <a:pt x="23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3" name="Freeform 31">
              <a:extLst>
                <a:ext uri="{FF2B5EF4-FFF2-40B4-BE49-F238E27FC236}">
                  <a16:creationId xmlns:a16="http://schemas.microsoft.com/office/drawing/2014/main" id="{4E07783F-C03C-C64A-A325-AAE46B5796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" y="713"/>
              <a:ext cx="97" cy="106"/>
            </a:xfrm>
            <a:custGeom>
              <a:avLst/>
              <a:gdLst>
                <a:gd name="T0" fmla="*/ 4 w 97"/>
                <a:gd name="T1" fmla="*/ 0 h 106"/>
                <a:gd name="T2" fmla="*/ 0 w 97"/>
                <a:gd name="T3" fmla="*/ 58 h 106"/>
                <a:gd name="T4" fmla="*/ 14 w 97"/>
                <a:gd name="T5" fmla="*/ 92 h 106"/>
                <a:gd name="T6" fmla="*/ 39 w 97"/>
                <a:gd name="T7" fmla="*/ 89 h 106"/>
                <a:gd name="T8" fmla="*/ 41 w 97"/>
                <a:gd name="T9" fmla="*/ 105 h 106"/>
                <a:gd name="T10" fmla="*/ 96 w 97"/>
                <a:gd name="T11" fmla="*/ 83 h 106"/>
                <a:gd name="T12" fmla="*/ 46 w 97"/>
                <a:gd name="T13" fmla="*/ 83 h 106"/>
                <a:gd name="T14" fmla="*/ 18 w 97"/>
                <a:gd name="T15" fmla="*/ 84 h 106"/>
                <a:gd name="T16" fmla="*/ 9 w 97"/>
                <a:gd name="T17" fmla="*/ 63 h 106"/>
                <a:gd name="T18" fmla="*/ 9 w 97"/>
                <a:gd name="T19" fmla="*/ 35 h 106"/>
                <a:gd name="T20" fmla="*/ 4 w 97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6">
                  <a:moveTo>
                    <a:pt x="4" y="0"/>
                  </a:moveTo>
                  <a:lnTo>
                    <a:pt x="0" y="58"/>
                  </a:lnTo>
                  <a:lnTo>
                    <a:pt x="14" y="92"/>
                  </a:lnTo>
                  <a:lnTo>
                    <a:pt x="39" y="89"/>
                  </a:lnTo>
                  <a:lnTo>
                    <a:pt x="41" y="105"/>
                  </a:lnTo>
                  <a:lnTo>
                    <a:pt x="96" y="83"/>
                  </a:lnTo>
                  <a:lnTo>
                    <a:pt x="46" y="83"/>
                  </a:lnTo>
                  <a:lnTo>
                    <a:pt x="18" y="84"/>
                  </a:lnTo>
                  <a:lnTo>
                    <a:pt x="9" y="63"/>
                  </a:lnTo>
                  <a:lnTo>
                    <a:pt x="9" y="35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4" name="Freeform 32">
              <a:extLst>
                <a:ext uri="{FF2B5EF4-FFF2-40B4-BE49-F238E27FC236}">
                  <a16:creationId xmlns:a16="http://schemas.microsoft.com/office/drawing/2014/main" id="{4E20FA71-F5A8-4840-AC88-F89501DF7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" y="854"/>
              <a:ext cx="540" cy="230"/>
            </a:xfrm>
            <a:custGeom>
              <a:avLst/>
              <a:gdLst>
                <a:gd name="T0" fmla="*/ 11 w 540"/>
                <a:gd name="T1" fmla="*/ 0 h 230"/>
                <a:gd name="T2" fmla="*/ 0 w 540"/>
                <a:gd name="T3" fmla="*/ 8 h 230"/>
                <a:gd name="T4" fmla="*/ 63 w 540"/>
                <a:gd name="T5" fmla="*/ 61 h 230"/>
                <a:gd name="T6" fmla="*/ 148 w 540"/>
                <a:gd name="T7" fmla="*/ 101 h 230"/>
                <a:gd name="T8" fmla="*/ 252 w 540"/>
                <a:gd name="T9" fmla="*/ 152 h 230"/>
                <a:gd name="T10" fmla="*/ 442 w 540"/>
                <a:gd name="T11" fmla="*/ 197 h 230"/>
                <a:gd name="T12" fmla="*/ 505 w 540"/>
                <a:gd name="T13" fmla="*/ 211 h 230"/>
                <a:gd name="T14" fmla="*/ 539 w 540"/>
                <a:gd name="T15" fmla="*/ 229 h 230"/>
                <a:gd name="T16" fmla="*/ 512 w 540"/>
                <a:gd name="T17" fmla="*/ 206 h 230"/>
                <a:gd name="T18" fmla="*/ 310 w 540"/>
                <a:gd name="T19" fmla="*/ 157 h 230"/>
                <a:gd name="T20" fmla="*/ 209 w 540"/>
                <a:gd name="T21" fmla="*/ 117 h 230"/>
                <a:gd name="T22" fmla="*/ 90 w 540"/>
                <a:gd name="T23" fmla="*/ 54 h 230"/>
                <a:gd name="T24" fmla="*/ 27 w 540"/>
                <a:gd name="T25" fmla="*/ 8 h 230"/>
                <a:gd name="T26" fmla="*/ 11 w 540"/>
                <a:gd name="T2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230">
                  <a:moveTo>
                    <a:pt x="11" y="0"/>
                  </a:moveTo>
                  <a:lnTo>
                    <a:pt x="0" y="8"/>
                  </a:lnTo>
                  <a:lnTo>
                    <a:pt x="63" y="61"/>
                  </a:lnTo>
                  <a:lnTo>
                    <a:pt x="148" y="101"/>
                  </a:lnTo>
                  <a:lnTo>
                    <a:pt x="252" y="152"/>
                  </a:lnTo>
                  <a:lnTo>
                    <a:pt x="442" y="197"/>
                  </a:lnTo>
                  <a:lnTo>
                    <a:pt x="505" y="211"/>
                  </a:lnTo>
                  <a:lnTo>
                    <a:pt x="539" y="229"/>
                  </a:lnTo>
                  <a:lnTo>
                    <a:pt x="512" y="206"/>
                  </a:lnTo>
                  <a:lnTo>
                    <a:pt x="310" y="157"/>
                  </a:lnTo>
                  <a:lnTo>
                    <a:pt x="209" y="117"/>
                  </a:lnTo>
                  <a:lnTo>
                    <a:pt x="90" y="54"/>
                  </a:lnTo>
                  <a:lnTo>
                    <a:pt x="27" y="8"/>
                  </a:lnTo>
                  <a:lnTo>
                    <a:pt x="11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5" name="Freeform 33">
              <a:extLst>
                <a:ext uri="{FF2B5EF4-FFF2-40B4-BE49-F238E27FC236}">
                  <a16:creationId xmlns:a16="http://schemas.microsoft.com/office/drawing/2014/main" id="{FD521E3D-1E43-394B-A6A2-A2A574DAC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741"/>
              <a:ext cx="369" cy="108"/>
            </a:xfrm>
            <a:custGeom>
              <a:avLst/>
              <a:gdLst>
                <a:gd name="T0" fmla="*/ 0 w 369"/>
                <a:gd name="T1" fmla="*/ 107 h 108"/>
                <a:gd name="T2" fmla="*/ 54 w 369"/>
                <a:gd name="T3" fmla="*/ 13 h 108"/>
                <a:gd name="T4" fmla="*/ 188 w 369"/>
                <a:gd name="T5" fmla="*/ 0 h 108"/>
                <a:gd name="T6" fmla="*/ 303 w 369"/>
                <a:gd name="T7" fmla="*/ 23 h 108"/>
                <a:gd name="T8" fmla="*/ 368 w 369"/>
                <a:gd name="T9" fmla="*/ 68 h 108"/>
                <a:gd name="T10" fmla="*/ 260 w 369"/>
                <a:gd name="T11" fmla="*/ 23 h 108"/>
                <a:gd name="T12" fmla="*/ 220 w 369"/>
                <a:gd name="T13" fmla="*/ 87 h 108"/>
                <a:gd name="T14" fmla="*/ 220 w 369"/>
                <a:gd name="T15" fmla="*/ 13 h 108"/>
                <a:gd name="T16" fmla="*/ 162 w 369"/>
                <a:gd name="T17" fmla="*/ 11 h 108"/>
                <a:gd name="T18" fmla="*/ 90 w 369"/>
                <a:gd name="T19" fmla="*/ 20 h 108"/>
                <a:gd name="T20" fmla="*/ 157 w 369"/>
                <a:gd name="T21" fmla="*/ 87 h 108"/>
                <a:gd name="T22" fmla="*/ 61 w 369"/>
                <a:gd name="T23" fmla="*/ 33 h 108"/>
                <a:gd name="T24" fmla="*/ 0 w 369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108">
                  <a:moveTo>
                    <a:pt x="0" y="107"/>
                  </a:moveTo>
                  <a:lnTo>
                    <a:pt x="54" y="13"/>
                  </a:lnTo>
                  <a:lnTo>
                    <a:pt x="188" y="0"/>
                  </a:lnTo>
                  <a:lnTo>
                    <a:pt x="303" y="23"/>
                  </a:lnTo>
                  <a:lnTo>
                    <a:pt x="368" y="68"/>
                  </a:lnTo>
                  <a:lnTo>
                    <a:pt x="260" y="23"/>
                  </a:lnTo>
                  <a:lnTo>
                    <a:pt x="220" y="87"/>
                  </a:lnTo>
                  <a:lnTo>
                    <a:pt x="220" y="13"/>
                  </a:lnTo>
                  <a:lnTo>
                    <a:pt x="162" y="11"/>
                  </a:lnTo>
                  <a:lnTo>
                    <a:pt x="90" y="20"/>
                  </a:lnTo>
                  <a:lnTo>
                    <a:pt x="157" y="87"/>
                  </a:lnTo>
                  <a:lnTo>
                    <a:pt x="61" y="33"/>
                  </a:lnTo>
                  <a:lnTo>
                    <a:pt x="0" y="10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6" name="Freeform 34">
              <a:extLst>
                <a:ext uri="{FF2B5EF4-FFF2-40B4-BE49-F238E27FC236}">
                  <a16:creationId xmlns:a16="http://schemas.microsoft.com/office/drawing/2014/main" id="{459B1C15-6731-6643-950C-C49B56BF2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828"/>
              <a:ext cx="196" cy="172"/>
            </a:xfrm>
            <a:custGeom>
              <a:avLst/>
              <a:gdLst>
                <a:gd name="T0" fmla="*/ 40 w 196"/>
                <a:gd name="T1" fmla="*/ 0 h 172"/>
                <a:gd name="T2" fmla="*/ 0 w 196"/>
                <a:gd name="T3" fmla="*/ 0 h 172"/>
                <a:gd name="T4" fmla="*/ 0 w 196"/>
                <a:gd name="T5" fmla="*/ 153 h 172"/>
                <a:gd name="T6" fmla="*/ 47 w 196"/>
                <a:gd name="T7" fmla="*/ 171 h 172"/>
                <a:gd name="T8" fmla="*/ 43 w 196"/>
                <a:gd name="T9" fmla="*/ 138 h 172"/>
                <a:gd name="T10" fmla="*/ 16 w 196"/>
                <a:gd name="T11" fmla="*/ 84 h 172"/>
                <a:gd name="T12" fmla="*/ 40 w 196"/>
                <a:gd name="T13" fmla="*/ 11 h 172"/>
                <a:gd name="T14" fmla="*/ 188 w 196"/>
                <a:gd name="T15" fmla="*/ 155 h 172"/>
                <a:gd name="T16" fmla="*/ 195 w 196"/>
                <a:gd name="T17" fmla="*/ 140 h 172"/>
                <a:gd name="T18" fmla="*/ 51 w 196"/>
                <a:gd name="T19" fmla="*/ 4 h 172"/>
                <a:gd name="T20" fmla="*/ 40 w 196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2">
                  <a:moveTo>
                    <a:pt x="40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47" y="171"/>
                  </a:lnTo>
                  <a:lnTo>
                    <a:pt x="43" y="138"/>
                  </a:lnTo>
                  <a:lnTo>
                    <a:pt x="16" y="84"/>
                  </a:lnTo>
                  <a:lnTo>
                    <a:pt x="40" y="11"/>
                  </a:lnTo>
                  <a:lnTo>
                    <a:pt x="188" y="155"/>
                  </a:lnTo>
                  <a:lnTo>
                    <a:pt x="195" y="140"/>
                  </a:lnTo>
                  <a:lnTo>
                    <a:pt x="51" y="4"/>
                  </a:lnTo>
                  <a:lnTo>
                    <a:pt x="4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7" name="Freeform 35">
              <a:extLst>
                <a:ext uri="{FF2B5EF4-FFF2-40B4-BE49-F238E27FC236}">
                  <a16:creationId xmlns:a16="http://schemas.microsoft.com/office/drawing/2014/main" id="{E3A986B9-2F92-CB4C-84CB-3A3CFE135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1152"/>
              <a:ext cx="53" cy="107"/>
            </a:xfrm>
            <a:custGeom>
              <a:avLst/>
              <a:gdLst>
                <a:gd name="T0" fmla="*/ 18 w 53"/>
                <a:gd name="T1" fmla="*/ 0 h 107"/>
                <a:gd name="T2" fmla="*/ 52 w 53"/>
                <a:gd name="T3" fmla="*/ 64 h 107"/>
                <a:gd name="T4" fmla="*/ 52 w 53"/>
                <a:gd name="T5" fmla="*/ 106 h 107"/>
                <a:gd name="T6" fmla="*/ 0 w 53"/>
                <a:gd name="T7" fmla="*/ 6 h 107"/>
                <a:gd name="T8" fmla="*/ 18 w 53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7">
                  <a:moveTo>
                    <a:pt x="18" y="0"/>
                  </a:moveTo>
                  <a:lnTo>
                    <a:pt x="52" y="64"/>
                  </a:lnTo>
                  <a:lnTo>
                    <a:pt x="52" y="106"/>
                  </a:lnTo>
                  <a:lnTo>
                    <a:pt x="0" y="6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8" name="Freeform 36">
              <a:extLst>
                <a:ext uri="{FF2B5EF4-FFF2-40B4-BE49-F238E27FC236}">
                  <a16:creationId xmlns:a16="http://schemas.microsoft.com/office/drawing/2014/main" id="{D996DDC6-C125-3946-B57B-8FBED74C7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1307"/>
              <a:ext cx="848" cy="290"/>
            </a:xfrm>
            <a:custGeom>
              <a:avLst/>
              <a:gdLst>
                <a:gd name="T0" fmla="*/ 74 w 848"/>
                <a:gd name="T1" fmla="*/ 12 h 290"/>
                <a:gd name="T2" fmla="*/ 65 w 848"/>
                <a:gd name="T3" fmla="*/ 82 h 290"/>
                <a:gd name="T4" fmla="*/ 0 w 848"/>
                <a:gd name="T5" fmla="*/ 157 h 290"/>
                <a:gd name="T6" fmla="*/ 74 w 848"/>
                <a:gd name="T7" fmla="*/ 198 h 290"/>
                <a:gd name="T8" fmla="*/ 254 w 848"/>
                <a:gd name="T9" fmla="*/ 219 h 290"/>
                <a:gd name="T10" fmla="*/ 249 w 848"/>
                <a:gd name="T11" fmla="*/ 289 h 290"/>
                <a:gd name="T12" fmla="*/ 278 w 848"/>
                <a:gd name="T13" fmla="*/ 248 h 290"/>
                <a:gd name="T14" fmla="*/ 283 w 848"/>
                <a:gd name="T15" fmla="*/ 216 h 290"/>
                <a:gd name="T16" fmla="*/ 732 w 848"/>
                <a:gd name="T17" fmla="*/ 164 h 290"/>
                <a:gd name="T18" fmla="*/ 847 w 848"/>
                <a:gd name="T19" fmla="*/ 108 h 290"/>
                <a:gd name="T20" fmla="*/ 710 w 848"/>
                <a:gd name="T21" fmla="*/ 161 h 290"/>
                <a:gd name="T22" fmla="*/ 371 w 848"/>
                <a:gd name="T23" fmla="*/ 189 h 290"/>
                <a:gd name="T24" fmla="*/ 97 w 848"/>
                <a:gd name="T25" fmla="*/ 189 h 290"/>
                <a:gd name="T26" fmla="*/ 25 w 848"/>
                <a:gd name="T27" fmla="*/ 155 h 290"/>
                <a:gd name="T28" fmla="*/ 81 w 848"/>
                <a:gd name="T29" fmla="*/ 82 h 290"/>
                <a:gd name="T30" fmla="*/ 92 w 848"/>
                <a:gd name="T31" fmla="*/ 0 h 290"/>
                <a:gd name="T32" fmla="*/ 74 w 848"/>
                <a:gd name="T33" fmla="*/ 1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8" h="290">
                  <a:moveTo>
                    <a:pt x="74" y="12"/>
                  </a:moveTo>
                  <a:lnTo>
                    <a:pt x="65" y="82"/>
                  </a:lnTo>
                  <a:lnTo>
                    <a:pt x="0" y="157"/>
                  </a:lnTo>
                  <a:lnTo>
                    <a:pt x="74" y="198"/>
                  </a:lnTo>
                  <a:lnTo>
                    <a:pt x="254" y="219"/>
                  </a:lnTo>
                  <a:lnTo>
                    <a:pt x="249" y="289"/>
                  </a:lnTo>
                  <a:lnTo>
                    <a:pt x="278" y="248"/>
                  </a:lnTo>
                  <a:lnTo>
                    <a:pt x="283" y="216"/>
                  </a:lnTo>
                  <a:lnTo>
                    <a:pt x="732" y="164"/>
                  </a:lnTo>
                  <a:lnTo>
                    <a:pt x="847" y="108"/>
                  </a:lnTo>
                  <a:lnTo>
                    <a:pt x="710" y="161"/>
                  </a:lnTo>
                  <a:lnTo>
                    <a:pt x="371" y="189"/>
                  </a:lnTo>
                  <a:lnTo>
                    <a:pt x="97" y="189"/>
                  </a:lnTo>
                  <a:lnTo>
                    <a:pt x="25" y="155"/>
                  </a:lnTo>
                  <a:lnTo>
                    <a:pt x="81" y="82"/>
                  </a:lnTo>
                  <a:lnTo>
                    <a:pt x="92" y="0"/>
                  </a:lnTo>
                  <a:lnTo>
                    <a:pt x="74" y="1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9" name="Freeform 37">
              <a:extLst>
                <a:ext uri="{FF2B5EF4-FFF2-40B4-BE49-F238E27FC236}">
                  <a16:creationId xmlns:a16="http://schemas.microsoft.com/office/drawing/2014/main" id="{EE67722A-A507-8A47-B981-9661D59FE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441"/>
              <a:ext cx="900" cy="198"/>
            </a:xfrm>
            <a:custGeom>
              <a:avLst/>
              <a:gdLst>
                <a:gd name="T0" fmla="*/ 731 w 900"/>
                <a:gd name="T1" fmla="*/ 47 h 198"/>
                <a:gd name="T2" fmla="*/ 584 w 900"/>
                <a:gd name="T3" fmla="*/ 53 h 198"/>
                <a:gd name="T4" fmla="*/ 344 w 900"/>
                <a:gd name="T5" fmla="*/ 82 h 198"/>
                <a:gd name="T6" fmla="*/ 159 w 900"/>
                <a:gd name="T7" fmla="*/ 109 h 198"/>
                <a:gd name="T8" fmla="*/ 72 w 900"/>
                <a:gd name="T9" fmla="*/ 121 h 198"/>
                <a:gd name="T10" fmla="*/ 20 w 900"/>
                <a:gd name="T11" fmla="*/ 126 h 198"/>
                <a:gd name="T12" fmla="*/ 0 w 900"/>
                <a:gd name="T13" fmla="*/ 149 h 198"/>
                <a:gd name="T14" fmla="*/ 4 w 900"/>
                <a:gd name="T15" fmla="*/ 179 h 198"/>
                <a:gd name="T16" fmla="*/ 34 w 900"/>
                <a:gd name="T17" fmla="*/ 197 h 198"/>
                <a:gd name="T18" fmla="*/ 11 w 900"/>
                <a:gd name="T19" fmla="*/ 174 h 198"/>
                <a:gd name="T20" fmla="*/ 20 w 900"/>
                <a:gd name="T21" fmla="*/ 144 h 198"/>
                <a:gd name="T22" fmla="*/ 67 w 900"/>
                <a:gd name="T23" fmla="*/ 129 h 198"/>
                <a:gd name="T24" fmla="*/ 108 w 900"/>
                <a:gd name="T25" fmla="*/ 140 h 198"/>
                <a:gd name="T26" fmla="*/ 128 w 900"/>
                <a:gd name="T27" fmla="*/ 165 h 198"/>
                <a:gd name="T28" fmla="*/ 108 w 900"/>
                <a:gd name="T29" fmla="*/ 185 h 198"/>
                <a:gd name="T30" fmla="*/ 72 w 900"/>
                <a:gd name="T31" fmla="*/ 182 h 198"/>
                <a:gd name="T32" fmla="*/ 49 w 900"/>
                <a:gd name="T33" fmla="*/ 168 h 198"/>
                <a:gd name="T34" fmla="*/ 56 w 900"/>
                <a:gd name="T35" fmla="*/ 190 h 198"/>
                <a:gd name="T36" fmla="*/ 90 w 900"/>
                <a:gd name="T37" fmla="*/ 197 h 198"/>
                <a:gd name="T38" fmla="*/ 148 w 900"/>
                <a:gd name="T39" fmla="*/ 197 h 198"/>
                <a:gd name="T40" fmla="*/ 209 w 900"/>
                <a:gd name="T41" fmla="*/ 194 h 198"/>
                <a:gd name="T42" fmla="*/ 313 w 900"/>
                <a:gd name="T43" fmla="*/ 162 h 198"/>
                <a:gd name="T44" fmla="*/ 447 w 900"/>
                <a:gd name="T45" fmla="*/ 129 h 198"/>
                <a:gd name="T46" fmla="*/ 569 w 900"/>
                <a:gd name="T47" fmla="*/ 105 h 198"/>
                <a:gd name="T48" fmla="*/ 710 w 900"/>
                <a:gd name="T49" fmla="*/ 87 h 198"/>
                <a:gd name="T50" fmla="*/ 699 w 900"/>
                <a:gd name="T51" fmla="*/ 118 h 198"/>
                <a:gd name="T52" fmla="*/ 735 w 900"/>
                <a:gd name="T53" fmla="*/ 147 h 198"/>
                <a:gd name="T54" fmla="*/ 798 w 900"/>
                <a:gd name="T55" fmla="*/ 157 h 198"/>
                <a:gd name="T56" fmla="*/ 872 w 900"/>
                <a:gd name="T57" fmla="*/ 135 h 198"/>
                <a:gd name="T58" fmla="*/ 899 w 900"/>
                <a:gd name="T59" fmla="*/ 80 h 198"/>
                <a:gd name="T60" fmla="*/ 881 w 900"/>
                <a:gd name="T61" fmla="*/ 37 h 198"/>
                <a:gd name="T62" fmla="*/ 791 w 900"/>
                <a:gd name="T63" fmla="*/ 0 h 198"/>
                <a:gd name="T64" fmla="*/ 721 w 900"/>
                <a:gd name="T65" fmla="*/ 5 h 198"/>
                <a:gd name="T66" fmla="*/ 670 w 900"/>
                <a:gd name="T67" fmla="*/ 31 h 198"/>
                <a:gd name="T68" fmla="*/ 731 w 900"/>
                <a:gd name="T69" fmla="*/ 12 h 198"/>
                <a:gd name="T70" fmla="*/ 784 w 900"/>
                <a:gd name="T71" fmla="*/ 7 h 198"/>
                <a:gd name="T72" fmla="*/ 868 w 900"/>
                <a:gd name="T73" fmla="*/ 45 h 198"/>
                <a:gd name="T74" fmla="*/ 885 w 900"/>
                <a:gd name="T75" fmla="*/ 77 h 198"/>
                <a:gd name="T76" fmla="*/ 850 w 900"/>
                <a:gd name="T77" fmla="*/ 133 h 198"/>
                <a:gd name="T78" fmla="*/ 787 w 900"/>
                <a:gd name="T79" fmla="*/ 149 h 198"/>
                <a:gd name="T80" fmla="*/ 739 w 900"/>
                <a:gd name="T81" fmla="*/ 140 h 198"/>
                <a:gd name="T82" fmla="*/ 713 w 900"/>
                <a:gd name="T83" fmla="*/ 116 h 198"/>
                <a:gd name="T84" fmla="*/ 728 w 900"/>
                <a:gd name="T85" fmla="*/ 60 h 198"/>
                <a:gd name="T86" fmla="*/ 704 w 900"/>
                <a:gd name="T87" fmla="*/ 82 h 198"/>
                <a:gd name="T88" fmla="*/ 504 w 900"/>
                <a:gd name="T89" fmla="*/ 107 h 198"/>
                <a:gd name="T90" fmla="*/ 294 w 900"/>
                <a:gd name="T91" fmla="*/ 157 h 198"/>
                <a:gd name="T92" fmla="*/ 180 w 900"/>
                <a:gd name="T93" fmla="*/ 189 h 198"/>
                <a:gd name="T94" fmla="*/ 123 w 900"/>
                <a:gd name="T95" fmla="*/ 189 h 198"/>
                <a:gd name="T96" fmla="*/ 144 w 900"/>
                <a:gd name="T97" fmla="*/ 167 h 198"/>
                <a:gd name="T98" fmla="*/ 137 w 900"/>
                <a:gd name="T99" fmla="*/ 137 h 198"/>
                <a:gd name="T100" fmla="*/ 101 w 900"/>
                <a:gd name="T101" fmla="*/ 125 h 198"/>
                <a:gd name="T102" fmla="*/ 393 w 900"/>
                <a:gd name="T103" fmla="*/ 82 h 198"/>
                <a:gd name="T104" fmla="*/ 613 w 900"/>
                <a:gd name="T105" fmla="*/ 55 h 198"/>
                <a:gd name="T106" fmla="*/ 731 w 900"/>
                <a:gd name="T107" fmla="*/ 4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0" h="198">
                  <a:moveTo>
                    <a:pt x="731" y="47"/>
                  </a:moveTo>
                  <a:lnTo>
                    <a:pt x="584" y="53"/>
                  </a:lnTo>
                  <a:lnTo>
                    <a:pt x="344" y="82"/>
                  </a:lnTo>
                  <a:lnTo>
                    <a:pt x="159" y="109"/>
                  </a:lnTo>
                  <a:lnTo>
                    <a:pt x="72" y="121"/>
                  </a:lnTo>
                  <a:lnTo>
                    <a:pt x="20" y="126"/>
                  </a:lnTo>
                  <a:lnTo>
                    <a:pt x="0" y="149"/>
                  </a:lnTo>
                  <a:lnTo>
                    <a:pt x="4" y="179"/>
                  </a:lnTo>
                  <a:lnTo>
                    <a:pt x="34" y="197"/>
                  </a:lnTo>
                  <a:lnTo>
                    <a:pt x="11" y="174"/>
                  </a:lnTo>
                  <a:lnTo>
                    <a:pt x="20" y="144"/>
                  </a:lnTo>
                  <a:lnTo>
                    <a:pt x="67" y="129"/>
                  </a:lnTo>
                  <a:lnTo>
                    <a:pt x="108" y="140"/>
                  </a:lnTo>
                  <a:lnTo>
                    <a:pt x="128" y="165"/>
                  </a:lnTo>
                  <a:lnTo>
                    <a:pt x="108" y="185"/>
                  </a:lnTo>
                  <a:lnTo>
                    <a:pt x="72" y="182"/>
                  </a:lnTo>
                  <a:lnTo>
                    <a:pt x="49" y="168"/>
                  </a:lnTo>
                  <a:lnTo>
                    <a:pt x="56" y="190"/>
                  </a:lnTo>
                  <a:lnTo>
                    <a:pt x="90" y="197"/>
                  </a:lnTo>
                  <a:lnTo>
                    <a:pt x="148" y="197"/>
                  </a:lnTo>
                  <a:lnTo>
                    <a:pt x="209" y="194"/>
                  </a:lnTo>
                  <a:lnTo>
                    <a:pt x="313" y="162"/>
                  </a:lnTo>
                  <a:lnTo>
                    <a:pt x="447" y="129"/>
                  </a:lnTo>
                  <a:lnTo>
                    <a:pt x="569" y="105"/>
                  </a:lnTo>
                  <a:lnTo>
                    <a:pt x="710" y="87"/>
                  </a:lnTo>
                  <a:lnTo>
                    <a:pt x="699" y="118"/>
                  </a:lnTo>
                  <a:lnTo>
                    <a:pt x="735" y="147"/>
                  </a:lnTo>
                  <a:lnTo>
                    <a:pt x="798" y="157"/>
                  </a:lnTo>
                  <a:lnTo>
                    <a:pt x="872" y="135"/>
                  </a:lnTo>
                  <a:lnTo>
                    <a:pt x="899" y="80"/>
                  </a:lnTo>
                  <a:lnTo>
                    <a:pt x="881" y="37"/>
                  </a:lnTo>
                  <a:lnTo>
                    <a:pt x="791" y="0"/>
                  </a:lnTo>
                  <a:lnTo>
                    <a:pt x="721" y="5"/>
                  </a:lnTo>
                  <a:lnTo>
                    <a:pt x="670" y="31"/>
                  </a:lnTo>
                  <a:lnTo>
                    <a:pt x="731" y="12"/>
                  </a:lnTo>
                  <a:lnTo>
                    <a:pt x="784" y="7"/>
                  </a:lnTo>
                  <a:lnTo>
                    <a:pt x="868" y="45"/>
                  </a:lnTo>
                  <a:lnTo>
                    <a:pt x="885" y="77"/>
                  </a:lnTo>
                  <a:lnTo>
                    <a:pt x="850" y="133"/>
                  </a:lnTo>
                  <a:lnTo>
                    <a:pt x="787" y="149"/>
                  </a:lnTo>
                  <a:lnTo>
                    <a:pt x="739" y="140"/>
                  </a:lnTo>
                  <a:lnTo>
                    <a:pt x="713" y="116"/>
                  </a:lnTo>
                  <a:lnTo>
                    <a:pt x="728" y="60"/>
                  </a:lnTo>
                  <a:lnTo>
                    <a:pt x="704" y="82"/>
                  </a:lnTo>
                  <a:lnTo>
                    <a:pt x="504" y="107"/>
                  </a:lnTo>
                  <a:lnTo>
                    <a:pt x="294" y="157"/>
                  </a:lnTo>
                  <a:lnTo>
                    <a:pt x="180" y="189"/>
                  </a:lnTo>
                  <a:lnTo>
                    <a:pt x="123" y="189"/>
                  </a:lnTo>
                  <a:lnTo>
                    <a:pt x="144" y="167"/>
                  </a:lnTo>
                  <a:lnTo>
                    <a:pt x="137" y="137"/>
                  </a:lnTo>
                  <a:lnTo>
                    <a:pt x="101" y="125"/>
                  </a:lnTo>
                  <a:lnTo>
                    <a:pt x="393" y="82"/>
                  </a:lnTo>
                  <a:lnTo>
                    <a:pt x="613" y="55"/>
                  </a:lnTo>
                  <a:lnTo>
                    <a:pt x="731" y="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0" name="Freeform 38">
              <a:extLst>
                <a:ext uri="{FF2B5EF4-FFF2-40B4-BE49-F238E27FC236}">
                  <a16:creationId xmlns:a16="http://schemas.microsoft.com/office/drawing/2014/main" id="{E0F863E9-86E5-A143-AFC8-70CA1CDCD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441"/>
              <a:ext cx="253" cy="95"/>
            </a:xfrm>
            <a:custGeom>
              <a:avLst/>
              <a:gdLst>
                <a:gd name="T0" fmla="*/ 0 w 253"/>
                <a:gd name="T1" fmla="*/ 8 h 95"/>
                <a:gd name="T2" fmla="*/ 63 w 253"/>
                <a:gd name="T3" fmla="*/ 0 h 95"/>
                <a:gd name="T4" fmla="*/ 137 w 253"/>
                <a:gd name="T5" fmla="*/ 7 h 95"/>
                <a:gd name="T6" fmla="*/ 209 w 253"/>
                <a:gd name="T7" fmla="*/ 8 h 95"/>
                <a:gd name="T8" fmla="*/ 252 w 253"/>
                <a:gd name="T9" fmla="*/ 65 h 95"/>
                <a:gd name="T10" fmla="*/ 178 w 253"/>
                <a:gd name="T11" fmla="*/ 94 h 95"/>
                <a:gd name="T12" fmla="*/ 238 w 253"/>
                <a:gd name="T13" fmla="*/ 62 h 95"/>
                <a:gd name="T14" fmla="*/ 194 w 253"/>
                <a:gd name="T15" fmla="*/ 18 h 95"/>
                <a:gd name="T16" fmla="*/ 151 w 253"/>
                <a:gd name="T17" fmla="*/ 18 h 95"/>
                <a:gd name="T18" fmla="*/ 173 w 253"/>
                <a:gd name="T19" fmla="*/ 51 h 95"/>
                <a:gd name="T20" fmla="*/ 99 w 253"/>
                <a:gd name="T21" fmla="*/ 8 h 95"/>
                <a:gd name="T22" fmla="*/ 0 w 253"/>
                <a:gd name="T23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3" h="95">
                  <a:moveTo>
                    <a:pt x="0" y="8"/>
                  </a:moveTo>
                  <a:lnTo>
                    <a:pt x="63" y="0"/>
                  </a:lnTo>
                  <a:lnTo>
                    <a:pt x="137" y="7"/>
                  </a:lnTo>
                  <a:lnTo>
                    <a:pt x="209" y="8"/>
                  </a:lnTo>
                  <a:lnTo>
                    <a:pt x="252" y="65"/>
                  </a:lnTo>
                  <a:lnTo>
                    <a:pt x="178" y="94"/>
                  </a:lnTo>
                  <a:lnTo>
                    <a:pt x="238" y="62"/>
                  </a:lnTo>
                  <a:lnTo>
                    <a:pt x="194" y="18"/>
                  </a:lnTo>
                  <a:lnTo>
                    <a:pt x="151" y="18"/>
                  </a:lnTo>
                  <a:lnTo>
                    <a:pt x="173" y="51"/>
                  </a:lnTo>
                  <a:lnTo>
                    <a:pt x="99" y="8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1" name="Freeform 39">
              <a:extLst>
                <a:ext uri="{FF2B5EF4-FFF2-40B4-BE49-F238E27FC236}">
                  <a16:creationId xmlns:a16="http://schemas.microsoft.com/office/drawing/2014/main" id="{7F8D3EFC-4EB1-FD42-9DA1-9220D08B0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506"/>
              <a:ext cx="116" cy="69"/>
            </a:xfrm>
            <a:custGeom>
              <a:avLst/>
              <a:gdLst>
                <a:gd name="T0" fmla="*/ 115 w 116"/>
                <a:gd name="T1" fmla="*/ 0 h 69"/>
                <a:gd name="T2" fmla="*/ 79 w 116"/>
                <a:gd name="T3" fmla="*/ 57 h 69"/>
                <a:gd name="T4" fmla="*/ 5 w 116"/>
                <a:gd name="T5" fmla="*/ 53 h 69"/>
                <a:gd name="T6" fmla="*/ 0 w 116"/>
                <a:gd name="T7" fmla="*/ 61 h 69"/>
                <a:gd name="T8" fmla="*/ 65 w 116"/>
                <a:gd name="T9" fmla="*/ 68 h 69"/>
                <a:gd name="T10" fmla="*/ 115 w 116"/>
                <a:gd name="T11" fmla="*/ 51 h 69"/>
                <a:gd name="T12" fmla="*/ 115 w 116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69">
                  <a:moveTo>
                    <a:pt x="115" y="0"/>
                  </a:moveTo>
                  <a:lnTo>
                    <a:pt x="79" y="57"/>
                  </a:lnTo>
                  <a:lnTo>
                    <a:pt x="5" y="53"/>
                  </a:lnTo>
                  <a:lnTo>
                    <a:pt x="0" y="61"/>
                  </a:lnTo>
                  <a:lnTo>
                    <a:pt x="65" y="68"/>
                  </a:lnTo>
                  <a:lnTo>
                    <a:pt x="115" y="51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2" name="Freeform 40">
              <a:extLst>
                <a:ext uri="{FF2B5EF4-FFF2-40B4-BE49-F238E27FC236}">
                  <a16:creationId xmlns:a16="http://schemas.microsoft.com/office/drawing/2014/main" id="{47C1FFFB-D730-DF43-9EB1-58F12E041F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" y="446"/>
              <a:ext cx="158" cy="54"/>
            </a:xfrm>
            <a:custGeom>
              <a:avLst/>
              <a:gdLst>
                <a:gd name="T0" fmla="*/ 13 w 158"/>
                <a:gd name="T1" fmla="*/ 53 h 54"/>
                <a:gd name="T2" fmla="*/ 0 w 158"/>
                <a:gd name="T3" fmla="*/ 7 h 54"/>
                <a:gd name="T4" fmla="*/ 42 w 158"/>
                <a:gd name="T5" fmla="*/ 0 h 54"/>
                <a:gd name="T6" fmla="*/ 112 w 158"/>
                <a:gd name="T7" fmla="*/ 2 h 54"/>
                <a:gd name="T8" fmla="*/ 150 w 158"/>
                <a:gd name="T9" fmla="*/ 25 h 54"/>
                <a:gd name="T10" fmla="*/ 157 w 158"/>
                <a:gd name="T11" fmla="*/ 46 h 54"/>
                <a:gd name="T12" fmla="*/ 128 w 158"/>
                <a:gd name="T13" fmla="*/ 46 h 54"/>
                <a:gd name="T14" fmla="*/ 115 w 158"/>
                <a:gd name="T15" fmla="*/ 20 h 54"/>
                <a:gd name="T16" fmla="*/ 79 w 158"/>
                <a:gd name="T17" fmla="*/ 8 h 54"/>
                <a:gd name="T18" fmla="*/ 32 w 158"/>
                <a:gd name="T19" fmla="*/ 7 h 54"/>
                <a:gd name="T20" fmla="*/ 7 w 158"/>
                <a:gd name="T21" fmla="*/ 10 h 54"/>
                <a:gd name="T22" fmla="*/ 25 w 158"/>
                <a:gd name="T23" fmla="*/ 53 h 54"/>
                <a:gd name="T24" fmla="*/ 13 w 158"/>
                <a:gd name="T2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54">
                  <a:moveTo>
                    <a:pt x="13" y="53"/>
                  </a:moveTo>
                  <a:lnTo>
                    <a:pt x="0" y="7"/>
                  </a:lnTo>
                  <a:lnTo>
                    <a:pt x="42" y="0"/>
                  </a:lnTo>
                  <a:lnTo>
                    <a:pt x="112" y="2"/>
                  </a:lnTo>
                  <a:lnTo>
                    <a:pt x="150" y="25"/>
                  </a:lnTo>
                  <a:lnTo>
                    <a:pt x="157" y="46"/>
                  </a:lnTo>
                  <a:lnTo>
                    <a:pt x="128" y="46"/>
                  </a:lnTo>
                  <a:lnTo>
                    <a:pt x="115" y="20"/>
                  </a:lnTo>
                  <a:lnTo>
                    <a:pt x="79" y="8"/>
                  </a:lnTo>
                  <a:lnTo>
                    <a:pt x="32" y="7"/>
                  </a:lnTo>
                  <a:lnTo>
                    <a:pt x="7" y="10"/>
                  </a:lnTo>
                  <a:lnTo>
                    <a:pt x="25" y="53"/>
                  </a:lnTo>
                  <a:lnTo>
                    <a:pt x="13" y="5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3" name="Freeform 41">
              <a:extLst>
                <a:ext uri="{FF2B5EF4-FFF2-40B4-BE49-F238E27FC236}">
                  <a16:creationId xmlns:a16="http://schemas.microsoft.com/office/drawing/2014/main" id="{04A49C9A-C2A3-7C42-ADD1-EE3AD008C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486"/>
              <a:ext cx="761" cy="291"/>
            </a:xfrm>
            <a:custGeom>
              <a:avLst/>
              <a:gdLst>
                <a:gd name="T0" fmla="*/ 29 w 761"/>
                <a:gd name="T1" fmla="*/ 0 h 291"/>
                <a:gd name="T2" fmla="*/ 169 w 761"/>
                <a:gd name="T3" fmla="*/ 6 h 291"/>
                <a:gd name="T4" fmla="*/ 324 w 761"/>
                <a:gd name="T5" fmla="*/ 28 h 291"/>
                <a:gd name="T6" fmla="*/ 582 w 761"/>
                <a:gd name="T7" fmla="*/ 80 h 291"/>
                <a:gd name="T8" fmla="*/ 753 w 761"/>
                <a:gd name="T9" fmla="*/ 120 h 291"/>
                <a:gd name="T10" fmla="*/ 760 w 761"/>
                <a:gd name="T11" fmla="*/ 140 h 291"/>
                <a:gd name="T12" fmla="*/ 747 w 761"/>
                <a:gd name="T13" fmla="*/ 209 h 291"/>
                <a:gd name="T14" fmla="*/ 724 w 761"/>
                <a:gd name="T15" fmla="*/ 290 h 291"/>
                <a:gd name="T16" fmla="*/ 747 w 761"/>
                <a:gd name="T17" fmla="*/ 145 h 291"/>
                <a:gd name="T18" fmla="*/ 735 w 761"/>
                <a:gd name="T19" fmla="*/ 123 h 291"/>
                <a:gd name="T20" fmla="*/ 692 w 761"/>
                <a:gd name="T21" fmla="*/ 112 h 291"/>
                <a:gd name="T22" fmla="*/ 654 w 761"/>
                <a:gd name="T23" fmla="*/ 125 h 291"/>
                <a:gd name="T24" fmla="*/ 638 w 761"/>
                <a:gd name="T25" fmla="*/ 150 h 291"/>
                <a:gd name="T26" fmla="*/ 648 w 761"/>
                <a:gd name="T27" fmla="*/ 170 h 291"/>
                <a:gd name="T28" fmla="*/ 670 w 761"/>
                <a:gd name="T29" fmla="*/ 170 h 291"/>
                <a:gd name="T30" fmla="*/ 708 w 761"/>
                <a:gd name="T31" fmla="*/ 161 h 291"/>
                <a:gd name="T32" fmla="*/ 713 w 761"/>
                <a:gd name="T33" fmla="*/ 142 h 291"/>
                <a:gd name="T34" fmla="*/ 719 w 761"/>
                <a:gd name="T35" fmla="*/ 161 h 291"/>
                <a:gd name="T36" fmla="*/ 677 w 761"/>
                <a:gd name="T37" fmla="*/ 182 h 291"/>
                <a:gd name="T38" fmla="*/ 625 w 761"/>
                <a:gd name="T39" fmla="*/ 182 h 291"/>
                <a:gd name="T40" fmla="*/ 580 w 761"/>
                <a:gd name="T41" fmla="*/ 170 h 291"/>
                <a:gd name="T42" fmla="*/ 317 w 761"/>
                <a:gd name="T43" fmla="*/ 99 h 291"/>
                <a:gd name="T44" fmla="*/ 137 w 761"/>
                <a:gd name="T45" fmla="*/ 55 h 291"/>
                <a:gd name="T46" fmla="*/ 32 w 761"/>
                <a:gd name="T47" fmla="*/ 37 h 291"/>
                <a:gd name="T48" fmla="*/ 0 w 761"/>
                <a:gd name="T49" fmla="*/ 35 h 291"/>
                <a:gd name="T50" fmla="*/ 22 w 761"/>
                <a:gd name="T51" fmla="*/ 27 h 291"/>
                <a:gd name="T52" fmla="*/ 117 w 761"/>
                <a:gd name="T53" fmla="*/ 39 h 291"/>
                <a:gd name="T54" fmla="*/ 281 w 761"/>
                <a:gd name="T55" fmla="*/ 77 h 291"/>
                <a:gd name="T56" fmla="*/ 463 w 761"/>
                <a:gd name="T57" fmla="*/ 125 h 291"/>
                <a:gd name="T58" fmla="*/ 630 w 761"/>
                <a:gd name="T59" fmla="*/ 172 h 291"/>
                <a:gd name="T60" fmla="*/ 618 w 761"/>
                <a:gd name="T61" fmla="*/ 150 h 291"/>
                <a:gd name="T62" fmla="*/ 627 w 761"/>
                <a:gd name="T63" fmla="*/ 125 h 291"/>
                <a:gd name="T64" fmla="*/ 670 w 761"/>
                <a:gd name="T65" fmla="*/ 108 h 291"/>
                <a:gd name="T66" fmla="*/ 475 w 761"/>
                <a:gd name="T67" fmla="*/ 64 h 291"/>
                <a:gd name="T68" fmla="*/ 288 w 761"/>
                <a:gd name="T69" fmla="*/ 28 h 291"/>
                <a:gd name="T70" fmla="*/ 166 w 761"/>
                <a:gd name="T71" fmla="*/ 10 h 291"/>
                <a:gd name="T72" fmla="*/ 25 w 761"/>
                <a:gd name="T73" fmla="*/ 2 h 291"/>
                <a:gd name="T74" fmla="*/ 29 w 761"/>
                <a:gd name="T7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1" h="291">
                  <a:moveTo>
                    <a:pt x="29" y="0"/>
                  </a:moveTo>
                  <a:lnTo>
                    <a:pt x="169" y="6"/>
                  </a:lnTo>
                  <a:lnTo>
                    <a:pt x="324" y="28"/>
                  </a:lnTo>
                  <a:lnTo>
                    <a:pt x="582" y="80"/>
                  </a:lnTo>
                  <a:lnTo>
                    <a:pt x="753" y="120"/>
                  </a:lnTo>
                  <a:lnTo>
                    <a:pt x="760" y="140"/>
                  </a:lnTo>
                  <a:lnTo>
                    <a:pt x="747" y="209"/>
                  </a:lnTo>
                  <a:lnTo>
                    <a:pt x="724" y="290"/>
                  </a:lnTo>
                  <a:lnTo>
                    <a:pt x="747" y="145"/>
                  </a:lnTo>
                  <a:lnTo>
                    <a:pt x="735" y="123"/>
                  </a:lnTo>
                  <a:lnTo>
                    <a:pt x="692" y="112"/>
                  </a:lnTo>
                  <a:lnTo>
                    <a:pt x="654" y="125"/>
                  </a:lnTo>
                  <a:lnTo>
                    <a:pt x="638" y="150"/>
                  </a:lnTo>
                  <a:lnTo>
                    <a:pt x="648" y="170"/>
                  </a:lnTo>
                  <a:lnTo>
                    <a:pt x="670" y="170"/>
                  </a:lnTo>
                  <a:lnTo>
                    <a:pt x="708" y="161"/>
                  </a:lnTo>
                  <a:lnTo>
                    <a:pt x="713" y="142"/>
                  </a:lnTo>
                  <a:lnTo>
                    <a:pt x="719" y="161"/>
                  </a:lnTo>
                  <a:lnTo>
                    <a:pt x="677" y="182"/>
                  </a:lnTo>
                  <a:lnTo>
                    <a:pt x="625" y="182"/>
                  </a:lnTo>
                  <a:lnTo>
                    <a:pt x="580" y="170"/>
                  </a:lnTo>
                  <a:lnTo>
                    <a:pt x="317" y="99"/>
                  </a:lnTo>
                  <a:lnTo>
                    <a:pt x="137" y="55"/>
                  </a:lnTo>
                  <a:lnTo>
                    <a:pt x="32" y="37"/>
                  </a:lnTo>
                  <a:lnTo>
                    <a:pt x="0" y="35"/>
                  </a:lnTo>
                  <a:lnTo>
                    <a:pt x="22" y="27"/>
                  </a:lnTo>
                  <a:lnTo>
                    <a:pt x="117" y="39"/>
                  </a:lnTo>
                  <a:lnTo>
                    <a:pt x="281" y="77"/>
                  </a:lnTo>
                  <a:lnTo>
                    <a:pt x="463" y="125"/>
                  </a:lnTo>
                  <a:lnTo>
                    <a:pt x="630" y="172"/>
                  </a:lnTo>
                  <a:lnTo>
                    <a:pt x="618" y="150"/>
                  </a:lnTo>
                  <a:lnTo>
                    <a:pt x="627" y="125"/>
                  </a:lnTo>
                  <a:lnTo>
                    <a:pt x="670" y="108"/>
                  </a:lnTo>
                  <a:lnTo>
                    <a:pt x="475" y="64"/>
                  </a:lnTo>
                  <a:lnTo>
                    <a:pt x="288" y="28"/>
                  </a:lnTo>
                  <a:lnTo>
                    <a:pt x="166" y="10"/>
                  </a:lnTo>
                  <a:lnTo>
                    <a:pt x="25" y="2"/>
                  </a:lnTo>
                  <a:lnTo>
                    <a:pt x="2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4" name="Freeform 42">
              <a:extLst>
                <a:ext uri="{FF2B5EF4-FFF2-40B4-BE49-F238E27FC236}">
                  <a16:creationId xmlns:a16="http://schemas.microsoft.com/office/drawing/2014/main" id="{FB013A76-99FE-0749-89C2-BF43EFD93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603"/>
              <a:ext cx="1807" cy="1030"/>
            </a:xfrm>
            <a:custGeom>
              <a:avLst/>
              <a:gdLst>
                <a:gd name="T0" fmla="*/ 11 w 1807"/>
                <a:gd name="T1" fmla="*/ 3 h 1030"/>
                <a:gd name="T2" fmla="*/ 43 w 1807"/>
                <a:gd name="T3" fmla="*/ 45 h 1030"/>
                <a:gd name="T4" fmla="*/ 56 w 1807"/>
                <a:gd name="T5" fmla="*/ 149 h 1030"/>
                <a:gd name="T6" fmla="*/ 61 w 1807"/>
                <a:gd name="T7" fmla="*/ 307 h 1030"/>
                <a:gd name="T8" fmla="*/ 56 w 1807"/>
                <a:gd name="T9" fmla="*/ 520 h 1030"/>
                <a:gd name="T10" fmla="*/ 50 w 1807"/>
                <a:gd name="T11" fmla="*/ 688 h 1030"/>
                <a:gd name="T12" fmla="*/ 36 w 1807"/>
                <a:gd name="T13" fmla="*/ 887 h 1030"/>
                <a:gd name="T14" fmla="*/ 20 w 1807"/>
                <a:gd name="T15" fmla="*/ 995 h 1030"/>
                <a:gd name="T16" fmla="*/ 433 w 1807"/>
                <a:gd name="T17" fmla="*/ 1012 h 1030"/>
                <a:gd name="T18" fmla="*/ 685 w 1807"/>
                <a:gd name="T19" fmla="*/ 1015 h 1030"/>
                <a:gd name="T20" fmla="*/ 1179 w 1807"/>
                <a:gd name="T21" fmla="*/ 1012 h 1030"/>
                <a:gd name="T22" fmla="*/ 1431 w 1807"/>
                <a:gd name="T23" fmla="*/ 1007 h 1030"/>
                <a:gd name="T24" fmla="*/ 1806 w 1807"/>
                <a:gd name="T25" fmla="*/ 992 h 1030"/>
                <a:gd name="T26" fmla="*/ 1467 w 1807"/>
                <a:gd name="T27" fmla="*/ 1022 h 1030"/>
                <a:gd name="T28" fmla="*/ 1161 w 1807"/>
                <a:gd name="T29" fmla="*/ 1026 h 1030"/>
                <a:gd name="T30" fmla="*/ 744 w 1807"/>
                <a:gd name="T31" fmla="*/ 1029 h 1030"/>
                <a:gd name="T32" fmla="*/ 362 w 1807"/>
                <a:gd name="T33" fmla="*/ 1018 h 1030"/>
                <a:gd name="T34" fmla="*/ 0 w 1807"/>
                <a:gd name="T35" fmla="*/ 1003 h 1030"/>
                <a:gd name="T36" fmla="*/ 20 w 1807"/>
                <a:gd name="T37" fmla="*/ 850 h 1030"/>
                <a:gd name="T38" fmla="*/ 32 w 1807"/>
                <a:gd name="T39" fmla="*/ 614 h 1030"/>
                <a:gd name="T40" fmla="*/ 36 w 1807"/>
                <a:gd name="T41" fmla="*/ 397 h 1030"/>
                <a:gd name="T42" fmla="*/ 36 w 1807"/>
                <a:gd name="T43" fmla="*/ 202 h 1030"/>
                <a:gd name="T44" fmla="*/ 20 w 1807"/>
                <a:gd name="T45" fmla="*/ 63 h 1030"/>
                <a:gd name="T46" fmla="*/ 0 w 1807"/>
                <a:gd name="T47" fmla="*/ 0 h 1030"/>
                <a:gd name="T48" fmla="*/ 11 w 1807"/>
                <a:gd name="T49" fmla="*/ 3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7" h="1030">
                  <a:moveTo>
                    <a:pt x="11" y="3"/>
                  </a:moveTo>
                  <a:lnTo>
                    <a:pt x="43" y="45"/>
                  </a:lnTo>
                  <a:lnTo>
                    <a:pt x="56" y="149"/>
                  </a:lnTo>
                  <a:lnTo>
                    <a:pt x="61" y="307"/>
                  </a:lnTo>
                  <a:lnTo>
                    <a:pt x="56" y="520"/>
                  </a:lnTo>
                  <a:lnTo>
                    <a:pt x="50" y="688"/>
                  </a:lnTo>
                  <a:lnTo>
                    <a:pt x="36" y="887"/>
                  </a:lnTo>
                  <a:lnTo>
                    <a:pt x="20" y="995"/>
                  </a:lnTo>
                  <a:lnTo>
                    <a:pt x="433" y="1012"/>
                  </a:lnTo>
                  <a:lnTo>
                    <a:pt x="685" y="1015"/>
                  </a:lnTo>
                  <a:lnTo>
                    <a:pt x="1179" y="1012"/>
                  </a:lnTo>
                  <a:lnTo>
                    <a:pt x="1431" y="1007"/>
                  </a:lnTo>
                  <a:lnTo>
                    <a:pt x="1806" y="992"/>
                  </a:lnTo>
                  <a:lnTo>
                    <a:pt x="1467" y="1022"/>
                  </a:lnTo>
                  <a:lnTo>
                    <a:pt x="1161" y="1026"/>
                  </a:lnTo>
                  <a:lnTo>
                    <a:pt x="744" y="1029"/>
                  </a:lnTo>
                  <a:lnTo>
                    <a:pt x="362" y="1018"/>
                  </a:lnTo>
                  <a:lnTo>
                    <a:pt x="0" y="1003"/>
                  </a:lnTo>
                  <a:lnTo>
                    <a:pt x="20" y="850"/>
                  </a:lnTo>
                  <a:lnTo>
                    <a:pt x="32" y="614"/>
                  </a:lnTo>
                  <a:lnTo>
                    <a:pt x="36" y="397"/>
                  </a:lnTo>
                  <a:lnTo>
                    <a:pt x="36" y="202"/>
                  </a:lnTo>
                  <a:lnTo>
                    <a:pt x="20" y="63"/>
                  </a:lnTo>
                  <a:lnTo>
                    <a:pt x="0" y="0"/>
                  </a:lnTo>
                  <a:lnTo>
                    <a:pt x="11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5" name="Freeform 43">
              <a:extLst>
                <a:ext uri="{FF2B5EF4-FFF2-40B4-BE49-F238E27FC236}">
                  <a16:creationId xmlns:a16="http://schemas.microsoft.com/office/drawing/2014/main" id="{00DFC69A-9982-6D49-97E7-3A64D2F4C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768"/>
              <a:ext cx="89" cy="831"/>
            </a:xfrm>
            <a:custGeom>
              <a:avLst/>
              <a:gdLst>
                <a:gd name="T0" fmla="*/ 26 w 89"/>
                <a:gd name="T1" fmla="*/ 41 h 831"/>
                <a:gd name="T2" fmla="*/ 18 w 89"/>
                <a:gd name="T3" fmla="*/ 158 h 831"/>
                <a:gd name="T4" fmla="*/ 26 w 89"/>
                <a:gd name="T5" fmla="*/ 393 h 831"/>
                <a:gd name="T6" fmla="*/ 51 w 89"/>
                <a:gd name="T7" fmla="*/ 655 h 831"/>
                <a:gd name="T8" fmla="*/ 88 w 89"/>
                <a:gd name="T9" fmla="*/ 830 h 831"/>
                <a:gd name="T10" fmla="*/ 51 w 89"/>
                <a:gd name="T11" fmla="*/ 715 h 831"/>
                <a:gd name="T12" fmla="*/ 18 w 89"/>
                <a:gd name="T13" fmla="*/ 550 h 831"/>
                <a:gd name="T14" fmla="*/ 13 w 89"/>
                <a:gd name="T15" fmla="*/ 348 h 831"/>
                <a:gd name="T16" fmla="*/ 0 w 89"/>
                <a:gd name="T17" fmla="*/ 142 h 831"/>
                <a:gd name="T18" fmla="*/ 26 w 89"/>
                <a:gd name="T19" fmla="*/ 0 h 831"/>
                <a:gd name="T20" fmla="*/ 26 w 89"/>
                <a:gd name="T21" fmla="*/ 4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31">
                  <a:moveTo>
                    <a:pt x="26" y="41"/>
                  </a:moveTo>
                  <a:lnTo>
                    <a:pt x="18" y="158"/>
                  </a:lnTo>
                  <a:lnTo>
                    <a:pt x="26" y="393"/>
                  </a:lnTo>
                  <a:lnTo>
                    <a:pt x="51" y="655"/>
                  </a:lnTo>
                  <a:lnTo>
                    <a:pt x="88" y="830"/>
                  </a:lnTo>
                  <a:lnTo>
                    <a:pt x="51" y="715"/>
                  </a:lnTo>
                  <a:lnTo>
                    <a:pt x="18" y="550"/>
                  </a:lnTo>
                  <a:lnTo>
                    <a:pt x="13" y="348"/>
                  </a:lnTo>
                  <a:lnTo>
                    <a:pt x="0" y="142"/>
                  </a:lnTo>
                  <a:lnTo>
                    <a:pt x="26" y="0"/>
                  </a:lnTo>
                  <a:lnTo>
                    <a:pt x="26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76" name="Rectangle 44">
            <a:extLst>
              <a:ext uri="{FF2B5EF4-FFF2-40B4-BE49-F238E27FC236}">
                <a16:creationId xmlns:a16="http://schemas.microsoft.com/office/drawing/2014/main" id="{0282AE5F-F216-2644-A4AD-3DF9753F4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1447800"/>
            <a:ext cx="8305800" cy="838200"/>
          </a:xfrm>
        </p:spPr>
        <p:txBody>
          <a:bodyPr/>
          <a:lstStyle/>
          <a:p>
            <a:r>
              <a:rPr lang="en-US" altLang="en-US"/>
              <a:t>Overview</a:t>
            </a:r>
          </a:p>
        </p:txBody>
      </p:sp>
      <p:sp>
        <p:nvSpPr>
          <p:cNvPr id="44077" name="Rectangle 45">
            <a:extLst>
              <a:ext uri="{FF2B5EF4-FFF2-40B4-BE49-F238E27FC236}">
                <a16:creationId xmlns:a16="http://schemas.microsoft.com/office/drawing/2014/main" id="{889672E9-BBD7-F34B-A72D-172864905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2971801"/>
            <a:ext cx="8307387" cy="3133725"/>
          </a:xfrm>
        </p:spPr>
        <p:txBody>
          <a:bodyPr/>
          <a:lstStyle/>
          <a:p>
            <a:r>
              <a:rPr lang="en-US" altLang="en-US"/>
              <a:t>2</a:t>
            </a:r>
            <a:r>
              <a:rPr lang="en-US" altLang="en-US" baseline="30000"/>
              <a:t>k-p</a:t>
            </a:r>
            <a:r>
              <a:rPr lang="en-US" altLang="en-US"/>
              <a:t> Fractional Factorial Designs</a:t>
            </a:r>
          </a:p>
          <a:p>
            <a:r>
              <a:rPr lang="en-US" altLang="en-US"/>
              <a:t>Sign Table for a 2</a:t>
            </a:r>
            <a:r>
              <a:rPr lang="en-US" altLang="en-US" baseline="30000"/>
              <a:t>k-p</a:t>
            </a:r>
            <a:r>
              <a:rPr lang="en-US" altLang="en-US"/>
              <a:t> Design </a:t>
            </a:r>
          </a:p>
          <a:p>
            <a:r>
              <a:rPr lang="en-US" altLang="en-US"/>
              <a:t>Confounding</a:t>
            </a:r>
          </a:p>
          <a:p>
            <a:r>
              <a:rPr lang="en-US" altLang="en-US"/>
              <a:t>Other Fractional Factorial Designs</a:t>
            </a:r>
          </a:p>
          <a:p>
            <a:r>
              <a:rPr lang="en-US" altLang="en-US"/>
              <a:t>Algebra of Confounding</a:t>
            </a:r>
          </a:p>
          <a:p>
            <a:r>
              <a:rPr lang="en-US" altLang="en-US"/>
              <a:t>Design Resolution</a:t>
            </a:r>
          </a:p>
          <a:p>
            <a:pPr>
              <a:buFont typeface="Wingdings" pitchFamily="2" charset="2"/>
              <a:buNone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1406835"/>
      </p:ext>
    </p:extLst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E39C8C87-0B25-EB46-96E5-F1607F93CC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2</a:t>
            </a:r>
            <a:r>
              <a:rPr lang="en-US" altLang="en-US" baseline="30000"/>
              <a:t>k-p</a:t>
            </a:r>
            <a:r>
              <a:rPr lang="en-US" altLang="en-US"/>
              <a:t> Fractional Factorial Designs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0FEB682D-BBB2-8745-B071-5ED0D3B6B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Large number of factors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 </a:t>
            </a:r>
            <a:r>
              <a:rPr lang="en-US" altLang="en-US" b="1">
                <a:latin typeface="cmsy10" panose="020F0502020204030204" pitchFamily="34" charset="0"/>
              </a:rPr>
              <a:t>)</a:t>
            </a:r>
            <a:r>
              <a:rPr lang="en-US" altLang="en-US"/>
              <a:t> large number of experiments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 </a:t>
            </a:r>
            <a:r>
              <a:rPr lang="en-US" altLang="en-US" b="1">
                <a:latin typeface="cmsy10" panose="020F0502020204030204" pitchFamily="34" charset="0"/>
              </a:rPr>
              <a:t>)</a:t>
            </a:r>
            <a:r>
              <a:rPr lang="en-US" altLang="en-US"/>
              <a:t> full factorial design too expensive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 </a:t>
            </a:r>
            <a:r>
              <a:rPr lang="en-US" altLang="en-US" b="1">
                <a:latin typeface="cmsy10" panose="020F0502020204030204" pitchFamily="34" charset="0"/>
              </a:rPr>
              <a:t>)</a:t>
            </a:r>
            <a:r>
              <a:rPr lang="en-US" altLang="en-US"/>
              <a:t>  Use a fractional factorial design </a:t>
            </a:r>
          </a:p>
          <a:p>
            <a:r>
              <a:rPr lang="en-US" altLang="en-US"/>
              <a:t>2</a:t>
            </a:r>
            <a:r>
              <a:rPr lang="en-US" altLang="en-US" baseline="30000"/>
              <a:t>k-p</a:t>
            </a:r>
            <a:r>
              <a:rPr lang="en-US" altLang="en-US"/>
              <a:t> design allows analyzing k factors with only 2</a:t>
            </a:r>
            <a:r>
              <a:rPr lang="en-US" altLang="en-US" baseline="30000"/>
              <a:t>k-p</a:t>
            </a:r>
            <a:r>
              <a:rPr lang="en-US" altLang="en-US"/>
              <a:t> experiments.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2</a:t>
            </a:r>
            <a:r>
              <a:rPr lang="en-US" altLang="en-US" baseline="30000"/>
              <a:t>k-1</a:t>
            </a:r>
            <a:r>
              <a:rPr lang="en-US" altLang="en-US"/>
              <a:t> design requires only half as many experiments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2</a:t>
            </a:r>
            <a:r>
              <a:rPr lang="en-US" altLang="en-US" baseline="30000"/>
              <a:t>k-2</a:t>
            </a:r>
            <a:r>
              <a:rPr lang="en-US" altLang="en-US"/>
              <a:t> design requires only one quarter of the experiments</a:t>
            </a:r>
          </a:p>
        </p:txBody>
      </p:sp>
    </p:spTree>
    <p:extLst>
      <p:ext uri="{BB962C8B-B14F-4D97-AF65-F5344CB8AC3E}">
        <p14:creationId xmlns:p14="http://schemas.microsoft.com/office/powerpoint/2010/main" val="3086726052"/>
      </p:ext>
    </p:extLst>
  </p:cSld>
  <p:clrMapOvr>
    <a:masterClrMapping/>
  </p:clrMapOvr>
  <p:transition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AC4AB476-FC8C-6C46-8D3E-059759A4B0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2</a:t>
            </a:r>
            <a:r>
              <a:rPr lang="en-US" altLang="en-US" baseline="30000"/>
              <a:t>7-4</a:t>
            </a:r>
            <a:r>
              <a:rPr lang="en-US" altLang="en-US"/>
              <a:t> Design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9E6E62F6-B3B2-8845-B7B7-36DBB4115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endParaRPr lang="en-US" altLang="en-US"/>
          </a:p>
          <a:p>
            <a:pPr>
              <a:lnSpc>
                <a:spcPct val="90000"/>
              </a:lnSpc>
            </a:pPr>
            <a:r>
              <a:rPr lang="en-US" altLang="en-US"/>
              <a:t>Study 7 factors with only 8 experiments!</a:t>
            </a:r>
          </a:p>
        </p:txBody>
      </p:sp>
      <p:pic>
        <p:nvPicPr>
          <p:cNvPr id="15360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E00F7D44-BF3F-6242-B633-2AAC096B7B3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143000"/>
            <a:ext cx="7431088" cy="41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80697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6ED49428-2962-574C-97E4-230002A517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Fractional Design Features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C00B16D7-FA51-8E4D-A68A-2A98B852FB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Full factorial design is easy to analyze due to orthogonality of sign vectors.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	Fractional factorial designs also use orthogonal vectors. </a:t>
            </a:r>
            <a:br>
              <a:rPr lang="en-US" altLang="en-US" sz="2400"/>
            </a:br>
            <a:r>
              <a:rPr lang="en-US" altLang="en-US" sz="2400"/>
              <a:t>That is:</a:t>
            </a:r>
          </a:p>
          <a:p>
            <a:pPr lvl="1"/>
            <a:r>
              <a:rPr lang="en-US" altLang="en-US" sz="2400"/>
              <a:t>The sum of each column is zero.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Symbol" pitchFamily="2" charset="2"/>
              </a:rPr>
              <a:t>å</a:t>
            </a:r>
            <a:r>
              <a:rPr lang="en-US" altLang="en-US" sz="2400" baseline="-25000"/>
              <a:t>i</a:t>
            </a:r>
            <a:r>
              <a:rPr lang="en-US" altLang="en-US" sz="2400"/>
              <a:t> x</a:t>
            </a:r>
            <a:r>
              <a:rPr lang="en-US" altLang="en-US" sz="2400" baseline="-25000"/>
              <a:t>ij</a:t>
            </a:r>
            <a:r>
              <a:rPr lang="en-US" altLang="en-US" sz="2400"/>
              <a:t> =0  </a:t>
            </a:r>
            <a:r>
              <a:rPr lang="en-US" altLang="en-US" sz="2400" b="1">
                <a:latin typeface="cmsy10" panose="020F0502020204030204" pitchFamily="34" charset="0"/>
              </a:rPr>
              <a:t>8</a:t>
            </a:r>
            <a:r>
              <a:rPr lang="en-US" altLang="en-US" sz="2400"/>
              <a:t> j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 i="1"/>
              <a:t>j</a:t>
            </a:r>
            <a:r>
              <a:rPr lang="en-US" altLang="en-US" sz="2400"/>
              <a:t>th variable, </a:t>
            </a:r>
            <a:r>
              <a:rPr lang="en-US" altLang="en-US" sz="2400" i="1"/>
              <a:t>i</a:t>
            </a:r>
            <a:r>
              <a:rPr lang="en-US" altLang="en-US" sz="2400"/>
              <a:t>th experiment.</a:t>
            </a:r>
          </a:p>
          <a:p>
            <a:pPr lvl="1"/>
            <a:r>
              <a:rPr lang="en-US" altLang="en-US" sz="2400"/>
              <a:t>The sum of the products of any two columns is zero.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Symbol" pitchFamily="2" charset="2"/>
              </a:rPr>
              <a:t>å</a:t>
            </a:r>
            <a:r>
              <a:rPr lang="en-US" altLang="en-US" sz="2400" baseline="-25000"/>
              <a:t>i</a:t>
            </a:r>
            <a:r>
              <a:rPr lang="en-US" altLang="en-US" sz="2400"/>
              <a:t> x</a:t>
            </a:r>
            <a:r>
              <a:rPr lang="en-US" altLang="en-US" sz="2400" baseline="-25000"/>
              <a:t>ij</a:t>
            </a:r>
            <a:r>
              <a:rPr lang="en-US" altLang="en-US" sz="2400"/>
              <a:t>x</a:t>
            </a:r>
            <a:r>
              <a:rPr lang="en-US" altLang="en-US" sz="2400" baseline="-25000"/>
              <a:t>il</a:t>
            </a:r>
            <a:r>
              <a:rPr lang="en-US" altLang="en-US" sz="2400"/>
              <a:t>=0  </a:t>
            </a:r>
            <a:r>
              <a:rPr lang="en-US" altLang="en-US" sz="2400" b="1">
                <a:latin typeface="cmsy10" panose="020F0502020204030204" pitchFamily="34" charset="0"/>
              </a:rPr>
              <a:t>8</a:t>
            </a:r>
            <a:r>
              <a:rPr lang="en-US" altLang="en-US" sz="2400"/>
              <a:t> j</a:t>
            </a:r>
            <a:r>
              <a:rPr lang="en-US" altLang="en-US" sz="2400">
                <a:latin typeface="Symbol" pitchFamily="2" charset="2"/>
              </a:rPr>
              <a:t>¹</a:t>
            </a:r>
            <a:r>
              <a:rPr lang="en-US" altLang="en-US" sz="2400"/>
              <a:t> l </a:t>
            </a:r>
          </a:p>
          <a:p>
            <a:pPr lvl="1"/>
            <a:r>
              <a:rPr lang="en-US" altLang="en-US" sz="2400"/>
              <a:t>The sum of the squares of each column is 2</a:t>
            </a:r>
            <a:r>
              <a:rPr lang="en-US" altLang="en-US" sz="2400" baseline="30000"/>
              <a:t>7-4</a:t>
            </a:r>
            <a:r>
              <a:rPr lang="en-US" altLang="en-US" sz="2400"/>
              <a:t>, that is, 8.</a:t>
            </a:r>
          </a:p>
          <a:p>
            <a:pPr algn="ctr">
              <a:buFont typeface="Wingdings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>
                <a:latin typeface="Symbol" pitchFamily="2" charset="2"/>
              </a:rPr>
              <a:t>å</a:t>
            </a:r>
            <a:r>
              <a:rPr lang="en-US" altLang="en-US" sz="2400" baseline="-25000"/>
              <a:t>i</a:t>
            </a:r>
            <a:r>
              <a:rPr lang="en-US" altLang="en-US" sz="2400"/>
              <a:t> x</a:t>
            </a:r>
            <a:r>
              <a:rPr lang="en-US" altLang="en-US" sz="2400" baseline="-25000"/>
              <a:t>ij</a:t>
            </a:r>
            <a:r>
              <a:rPr lang="en-US" altLang="en-US" sz="2400" baseline="30000"/>
              <a:t>2</a:t>
            </a:r>
            <a:r>
              <a:rPr lang="en-US" altLang="en-US" sz="2400"/>
              <a:t> = 8  </a:t>
            </a:r>
            <a:r>
              <a:rPr lang="en-US" altLang="en-US" sz="2400" b="1">
                <a:latin typeface="cmsy10" panose="020F0502020204030204" pitchFamily="34" charset="0"/>
              </a:rPr>
              <a:t>8</a:t>
            </a:r>
            <a:r>
              <a:rPr lang="en-US" altLang="en-US" sz="2400"/>
              <a:t> j</a:t>
            </a:r>
          </a:p>
        </p:txBody>
      </p:sp>
    </p:spTree>
    <p:extLst>
      <p:ext uri="{BB962C8B-B14F-4D97-AF65-F5344CB8AC3E}">
        <p14:creationId xmlns:p14="http://schemas.microsoft.com/office/powerpoint/2010/main" val="14340115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026">
            <a:extLst>
              <a:ext uri="{FF2B5EF4-FFF2-40B4-BE49-F238E27FC236}">
                <a16:creationId xmlns:a16="http://schemas.microsoft.com/office/drawing/2014/main" id="{FD979172-03A0-3B4B-8853-0D235501C2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Analysis of Fractional Factorial Designs</a:t>
            </a:r>
          </a:p>
        </p:txBody>
      </p:sp>
      <p:sp>
        <p:nvSpPr>
          <p:cNvPr id="173059" name="Rectangle 1027">
            <a:extLst>
              <a:ext uri="{FF2B5EF4-FFF2-40B4-BE49-F238E27FC236}">
                <a16:creationId xmlns:a16="http://schemas.microsoft.com/office/drawing/2014/main" id="{A33896DD-F9E2-114E-A69F-26B046DC1F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066801"/>
            <a:ext cx="8307388" cy="4810125"/>
          </a:xfrm>
        </p:spPr>
        <p:txBody>
          <a:bodyPr/>
          <a:lstStyle/>
          <a:p>
            <a:r>
              <a:rPr lang="en-US" altLang="en-US" sz="2400" b="1">
                <a:solidFill>
                  <a:schemeClr val="accent2"/>
                </a:solidFill>
              </a:rPr>
              <a:t>Model</a:t>
            </a:r>
            <a:r>
              <a:rPr lang="en-US" altLang="en-US" sz="2400"/>
              <a:t>:</a:t>
            </a:r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Effects can be computed using  inner products.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pic>
        <p:nvPicPr>
          <p:cNvPr id="173060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9BD3BD49-F1E6-D94A-8988-4397DC10262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600200"/>
            <a:ext cx="5637213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1" name="Picture 1029" descr="C:\Documents and Settings\Video\My Documents\ritun\TP_tmp.png">
            <a:extLst>
              <a:ext uri="{FF2B5EF4-FFF2-40B4-BE49-F238E27FC236}">
                <a16:creationId xmlns:a16="http://schemas.microsoft.com/office/drawing/2014/main" id="{43427AA0-D239-9048-BF89-9D8EA2C9ACF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048001"/>
            <a:ext cx="6338888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2" name="Picture 1030" descr="C:\Documents and Settings\Video\My Documents\ritun\TP_tmp.png">
            <a:extLst>
              <a:ext uri="{FF2B5EF4-FFF2-40B4-BE49-F238E27FC236}">
                <a16:creationId xmlns:a16="http://schemas.microsoft.com/office/drawing/2014/main" id="{67E32E3C-6E5E-AC49-ABB4-F1B2B7169AF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876801"/>
            <a:ext cx="6367463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991173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0F663D17-3475-F74F-86EE-346E5F054A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One Factor Experiments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E93DA21F-E89B-7A4B-B8CE-0E258AFB2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1"/>
            <a:ext cx="8307388" cy="4810125"/>
          </a:xfrm>
        </p:spPr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Used to compare alternatives of a single categorical variable.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155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4E3E528-B817-604F-B452-4021693CC34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837" y="2301877"/>
            <a:ext cx="2346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55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465DB4B4-3146-D14C-BB08-10DA640FC2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159" y="5562599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1558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7166B39F-81EB-4147-A77C-7D1D7CAE32B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152" y="2814172"/>
            <a:ext cx="5637213" cy="176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86060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026">
            <a:extLst>
              <a:ext uri="{FF2B5EF4-FFF2-40B4-BE49-F238E27FC236}">
                <a16:creationId xmlns:a16="http://schemas.microsoft.com/office/drawing/2014/main" id="{968DB5D1-06B8-E242-817C-AA5F6EB5FE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19.1</a:t>
            </a:r>
          </a:p>
        </p:txBody>
      </p:sp>
      <p:sp>
        <p:nvSpPr>
          <p:cNvPr id="175107" name="Rectangle 1027">
            <a:extLst>
              <a:ext uri="{FF2B5EF4-FFF2-40B4-BE49-F238E27FC236}">
                <a16:creationId xmlns:a16="http://schemas.microsoft.com/office/drawing/2014/main" id="{1A81748A-07E9-0240-8DEF-557928985E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4800601"/>
            <a:ext cx="8307387" cy="1304925"/>
          </a:xfrm>
        </p:spPr>
        <p:txBody>
          <a:bodyPr/>
          <a:lstStyle/>
          <a:p>
            <a:r>
              <a:rPr lang="en-US" altLang="en-US" sz="2400"/>
              <a:t>Factors A through G explain 37.26%, 4.74%, 43.40%,  6.75%, 0%, 8.06%, and 0.03% of variation, respectively.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	</a:t>
            </a:r>
            <a:r>
              <a:rPr lang="en-US" altLang="en-US" sz="2400" b="1">
                <a:latin typeface="Symbol" pitchFamily="2" charset="2"/>
                <a:sym typeface="Symbol" pitchFamily="2" charset="2"/>
              </a:rPr>
              <a:t></a:t>
            </a:r>
            <a:r>
              <a:rPr lang="en-US" altLang="en-US" sz="2400"/>
              <a:t> Use only factors C and A for further experimentation.</a:t>
            </a:r>
          </a:p>
        </p:txBody>
      </p:sp>
      <p:pic>
        <p:nvPicPr>
          <p:cNvPr id="175108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4CC73F02-E2DD-BE45-9C87-B57A70B73AF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139826"/>
            <a:ext cx="7010400" cy="366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412205"/>
      </p:ext>
    </p:extLst>
  </p:cSld>
  <p:clrMapOvr>
    <a:masterClrMapping/>
  </p:clrMapOvr>
  <p:transition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2" name="Rectangle 4">
            <a:extLst>
              <a:ext uri="{FF2B5EF4-FFF2-40B4-BE49-F238E27FC236}">
                <a16:creationId xmlns:a16="http://schemas.microsoft.com/office/drawing/2014/main" id="{1140425E-F781-2C41-99B8-B5C162D2BC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Sign Table for a 2</a:t>
            </a:r>
            <a:r>
              <a:rPr lang="en-US" altLang="en-US" baseline="30000"/>
              <a:t>k-p</a:t>
            </a:r>
            <a:r>
              <a:rPr lang="en-US" altLang="en-US"/>
              <a:t> Design </a:t>
            </a:r>
          </a:p>
        </p:txBody>
      </p:sp>
      <p:sp>
        <p:nvSpPr>
          <p:cNvPr id="155653" name="Rectangle 5">
            <a:extLst>
              <a:ext uri="{FF2B5EF4-FFF2-40B4-BE49-F238E27FC236}">
                <a16:creationId xmlns:a16="http://schemas.microsoft.com/office/drawing/2014/main" id="{40C3D280-880C-834C-AE62-8ED4D7E568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>
              <a:buNone/>
            </a:pPr>
            <a:r>
              <a:rPr lang="en-US" altLang="en-US"/>
              <a:t>Steps: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Prepare a sign table  for a full factorial design with k-p factors.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Mark the first column I.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Mark the next  k-p columns  with the k-p factors.</a:t>
            </a:r>
          </a:p>
          <a:p>
            <a:pPr marL="533400" indent="-533400">
              <a:buSzTx/>
              <a:buFont typeface="Wingdings" pitchFamily="2" charset="2"/>
              <a:buAutoNum type="arabicPeriod"/>
            </a:pPr>
            <a:r>
              <a:rPr lang="en-US" altLang="en-US"/>
              <a:t>Of the (2</a:t>
            </a:r>
            <a:r>
              <a:rPr lang="en-US" altLang="en-US" baseline="30000"/>
              <a:t>k-p</a:t>
            </a:r>
            <a:r>
              <a:rPr lang="en-US" altLang="en-US"/>
              <a:t>-k-p-1) columns on the right, choose p  columns and mark them with the p factors which were not  chosen in step 1.</a:t>
            </a:r>
          </a:p>
        </p:txBody>
      </p:sp>
    </p:spTree>
    <p:extLst>
      <p:ext uri="{BB962C8B-B14F-4D97-AF65-F5344CB8AC3E}">
        <p14:creationId xmlns:p14="http://schemas.microsoft.com/office/powerpoint/2010/main" val="39537886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7D1994A3-BE5F-184C-9949-5364A715DD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2</a:t>
            </a:r>
            <a:r>
              <a:rPr lang="en-US" altLang="en-US" baseline="30000"/>
              <a:t>7-4</a:t>
            </a:r>
            <a:r>
              <a:rPr lang="en-US" altLang="en-US"/>
              <a:t> Design 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214A8E95-DCB0-714B-A805-1F907BF144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pic>
        <p:nvPicPr>
          <p:cNvPr id="15667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CA4BE632-E3CF-BE46-95E2-776E8D6A387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7696200" cy="372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73216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79EF0839-95B6-324D-8D67-15BAAF7038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Example: 2</a:t>
            </a:r>
            <a:r>
              <a:rPr lang="en-US" altLang="en-US" baseline="30000"/>
              <a:t>4-1</a:t>
            </a:r>
            <a:r>
              <a:rPr lang="en-US" altLang="en-US"/>
              <a:t> Design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826B4050-4B8F-7946-B1FF-BA38AE0C42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 </a:t>
            </a:r>
          </a:p>
        </p:txBody>
      </p:sp>
      <p:pic>
        <p:nvPicPr>
          <p:cNvPr id="15770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484272D2-C7A2-954E-A918-369A5D98FC2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1"/>
            <a:ext cx="8305800" cy="428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944632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FDD535EB-221F-234B-820B-3101AA5A4E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Confounding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44542076-C2F0-7D41-AB4A-8ECB3C8382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 b="1">
                <a:solidFill>
                  <a:schemeClr val="accent2"/>
                </a:solidFill>
              </a:rPr>
              <a:t>Confounding</a:t>
            </a:r>
            <a:r>
              <a:rPr lang="en-US" altLang="en-US" sz="2400"/>
              <a:t>: Only the combined influence of two or more effects can be computed.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pic>
        <p:nvPicPr>
          <p:cNvPr id="15872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8D4B4DB-7FCA-0C4A-914A-07EDC92623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7514" y="2563814"/>
            <a:ext cx="6338887" cy="13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2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0042D190-83C6-9349-A733-4413B437325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313" y="4392614"/>
            <a:ext cx="6367462" cy="139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24728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0D3C83FF-7CEE-354D-83B2-3A86E550F7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Confounding (Cont)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2BD35FB8-EDD4-904D-8E7C-1F1AA75EA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br>
              <a:rPr lang="en-US" altLang="en-US" sz="2400"/>
            </a:b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 b="1">
                <a:latin typeface="cmsy10" panose="020F0502020204030204" pitchFamily="34" charset="0"/>
              </a:rPr>
              <a:t>)</a:t>
            </a:r>
            <a:r>
              <a:rPr lang="en-US" altLang="en-US" sz="2400">
                <a:latin typeface="cmsy10" panose="020F0502020204030204" pitchFamily="34" charset="0"/>
              </a:rPr>
              <a:t> </a:t>
            </a:r>
            <a:r>
              <a:rPr lang="en-US" altLang="en-US" sz="2400"/>
              <a:t>Effects of D and ABC are confounded.  Not a problem if q</a:t>
            </a:r>
            <a:r>
              <a:rPr lang="en-US" altLang="en-US" sz="2400" baseline="-25000"/>
              <a:t>ABC</a:t>
            </a:r>
            <a:r>
              <a:rPr lang="en-US" altLang="en-US" sz="2400"/>
              <a:t> is negligible.</a:t>
            </a:r>
          </a:p>
        </p:txBody>
      </p:sp>
      <p:pic>
        <p:nvPicPr>
          <p:cNvPr id="17715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991D3412-2343-7945-B6B8-DA82A9C5CCF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1"/>
            <a:ext cx="6732588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5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CBCFA2A4-D909-DC46-A441-E7998EE5676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3276601"/>
            <a:ext cx="1493838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58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E80C05E2-0435-3A4F-B821-215962F32E9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3962401"/>
            <a:ext cx="6367463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8870862"/>
      </p:ext>
    </p:extLst>
  </p:cSld>
  <p:clrMapOvr>
    <a:masterClrMapping/>
  </p:clrMapOvr>
  <p:transition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1026">
            <a:extLst>
              <a:ext uri="{FF2B5EF4-FFF2-40B4-BE49-F238E27FC236}">
                <a16:creationId xmlns:a16="http://schemas.microsoft.com/office/drawing/2014/main" id="{C1A9791C-09B8-9640-8363-7C50CB3B39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Confounding (Cont)</a:t>
            </a:r>
          </a:p>
        </p:txBody>
      </p:sp>
      <p:sp>
        <p:nvSpPr>
          <p:cNvPr id="178179" name="Rectangle 1027">
            <a:extLst>
              <a:ext uri="{FF2B5EF4-FFF2-40B4-BE49-F238E27FC236}">
                <a16:creationId xmlns:a16="http://schemas.microsoft.com/office/drawing/2014/main" id="{48002309-C6E5-7E47-A2CE-20E5D50EA4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Confounding representation: </a:t>
            </a:r>
            <a:r>
              <a:rPr lang="en-US" altLang="en-US" sz="2400" i="1"/>
              <a:t>D=ABC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	Other Confoundings: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pPr>
              <a:buFont typeface="Wingdings" pitchFamily="2" charset="2"/>
              <a:buNone/>
            </a:pPr>
            <a:br>
              <a:rPr lang="en-US" altLang="en-US" sz="2400"/>
            </a:br>
            <a:endParaRPr lang="en-US" altLang="en-US" sz="2400"/>
          </a:p>
          <a:p>
            <a:endParaRPr lang="en-US" altLang="en-US" sz="2400"/>
          </a:p>
          <a:p>
            <a:endParaRPr lang="en-US" altLang="en-US" sz="2400" i="1"/>
          </a:p>
          <a:p>
            <a:r>
              <a:rPr lang="en-US" altLang="en-US" sz="2400" i="1"/>
              <a:t>I=ABCD</a:t>
            </a:r>
            <a:r>
              <a:rPr lang="en-US" altLang="en-US" sz="2400"/>
              <a:t> </a:t>
            </a:r>
            <a:r>
              <a:rPr lang="en-US" altLang="en-US" sz="2400" b="1">
                <a:latin typeface="cmsy10" panose="020F0502020204030204" pitchFamily="34" charset="0"/>
              </a:rPr>
              <a:t>)</a:t>
            </a:r>
            <a:r>
              <a:rPr lang="en-US" altLang="en-US" sz="2400"/>
              <a:t> confounding of ABCD with the mean. </a:t>
            </a:r>
          </a:p>
        </p:txBody>
      </p:sp>
      <p:pic>
        <p:nvPicPr>
          <p:cNvPr id="178180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53207C52-ECF4-C44B-BB61-05B716317C2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438401"/>
            <a:ext cx="6338888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1" name="Picture 1029" descr="C:\Documents and Settings\Video\My Documents\ritun\TP_tmp.png">
            <a:extLst>
              <a:ext uri="{FF2B5EF4-FFF2-40B4-BE49-F238E27FC236}">
                <a16:creationId xmlns:a16="http://schemas.microsoft.com/office/drawing/2014/main" id="{048FA464-980D-9048-934B-45FC4C493A1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114800"/>
            <a:ext cx="1768475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8183" name="Picture 1031" descr="D:\POWERPNT\97\TP_tmp.png">
            <a:extLst>
              <a:ext uri="{FF2B5EF4-FFF2-40B4-BE49-F238E27FC236}">
                <a16:creationId xmlns:a16="http://schemas.microsoft.com/office/drawing/2014/main" id="{4FC9C514-23D4-744D-9E1F-2B4841CA5907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724401"/>
            <a:ext cx="6459538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0025347"/>
      </p:ext>
    </p:extLst>
  </p:cSld>
  <p:clrMapOvr>
    <a:masterClrMapping/>
  </p:clrMapOvr>
  <p:transition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A36CD0D4-E5C1-8345-A76A-B9103DB104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Other Fractional Factorial Designs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6B93469B-2AB4-9F41-BF6F-1862E4D6D7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A fractional factorial design is not unique. 2</a:t>
            </a:r>
            <a:r>
              <a:rPr lang="en-US" altLang="en-US" sz="2400" baseline="30000"/>
              <a:t>p</a:t>
            </a:r>
            <a:r>
              <a:rPr lang="en-US" altLang="en-US" sz="2400"/>
              <a:t> different designs. </a:t>
            </a: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br>
              <a:rPr lang="en-US" altLang="en-US" sz="2400"/>
            </a:b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Confoundings: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Not as good as the previous design.</a:t>
            </a:r>
          </a:p>
        </p:txBody>
      </p:sp>
      <p:pic>
        <p:nvPicPr>
          <p:cNvPr id="15974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6876B2CA-6800-8047-B1CF-BFDC8CDDD92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6096000" cy="33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9749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50EBDDC5-0D18-9545-9677-BDBAC081989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1" y="5105400"/>
            <a:ext cx="5502275" cy="66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01347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F0A45F6F-3598-AC43-B714-D5EC637BF3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Algebra of Confounding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836F2B9B-16A1-0647-9067-67CEECC641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Given just one confounding,  it is possible to list all other confoundings.</a:t>
            </a:r>
          </a:p>
          <a:p>
            <a:r>
              <a:rPr lang="en-US" altLang="en-US" sz="2400"/>
              <a:t>Rules:</a:t>
            </a:r>
          </a:p>
          <a:p>
            <a:pPr lvl="1"/>
            <a:r>
              <a:rPr lang="en-US" altLang="en-US" sz="2400" i="1"/>
              <a:t>I</a:t>
            </a:r>
            <a:r>
              <a:rPr lang="en-US" altLang="en-US" sz="2400"/>
              <a:t> is treated as unity. </a:t>
            </a:r>
          </a:p>
          <a:p>
            <a:pPr lvl="1"/>
            <a:r>
              <a:rPr lang="en-US" altLang="en-US" sz="2400"/>
              <a:t>Any term with a power of 2 is erased.</a:t>
            </a:r>
          </a:p>
          <a:p>
            <a:pPr lvl="1">
              <a:buFont typeface="Wingdings" pitchFamily="2" charset="2"/>
              <a:buNone/>
            </a:pPr>
            <a:endParaRPr lang="en-US" altLang="en-US" sz="2400"/>
          </a:p>
          <a:p>
            <a:pPr lvl="1">
              <a:buFont typeface="Wingdings" pitchFamily="2" charset="2"/>
              <a:buNone/>
            </a:pPr>
            <a:endParaRPr lang="en-US" altLang="en-US" sz="2400"/>
          </a:p>
          <a:p>
            <a:pPr lvl="1">
              <a:buFont typeface="Wingdings" pitchFamily="2" charset="2"/>
              <a:buNone/>
            </a:pPr>
            <a:r>
              <a:rPr lang="en-US" altLang="en-US" sz="2400"/>
              <a:t>Multiplying both sides by A:</a:t>
            </a:r>
          </a:p>
          <a:p>
            <a:endParaRPr lang="en-US" altLang="en-US" sz="2400"/>
          </a:p>
          <a:p>
            <a:pPr>
              <a:buFont typeface="Wingdings" pitchFamily="2" charset="2"/>
              <a:buNone/>
            </a:pPr>
            <a:r>
              <a:rPr lang="en-US" altLang="en-US" sz="2400"/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en-US" sz="2400"/>
              <a:t>	Multiplying both sides by B, C, D, and AB:</a:t>
            </a:r>
          </a:p>
        </p:txBody>
      </p:sp>
      <p:pic>
        <p:nvPicPr>
          <p:cNvPr id="16077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B4F4D772-728F-3946-AD95-F339DEDB9FD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1" y="3733800"/>
            <a:ext cx="1554163" cy="24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0773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43FC5622-E408-3843-9A34-41D20D0E3A0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4953000"/>
            <a:ext cx="2894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68889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333A24F1-2CC0-E848-945F-20BD0AC567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Algebra of Confounding (Cont)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E51C2C82-D251-C241-B750-3CDF453E10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and so on.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Generator polynomial: </a:t>
            </a:r>
            <a:r>
              <a:rPr lang="en-US" altLang="en-US" sz="2400" i="1"/>
              <a:t>I=ABCD</a:t>
            </a:r>
            <a:endParaRPr lang="en-US" altLang="en-US" sz="240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For the second design: </a:t>
            </a:r>
            <a:r>
              <a:rPr lang="en-US" altLang="en-US" sz="2400" i="1"/>
              <a:t>I=ABC.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In a 2</a:t>
            </a:r>
            <a:r>
              <a:rPr lang="en-US" altLang="en-US" sz="2400" baseline="30000"/>
              <a:t>k-p</a:t>
            </a:r>
            <a:r>
              <a:rPr lang="en-US" altLang="en-US" sz="2400"/>
              <a:t> design, 2</a:t>
            </a:r>
            <a:r>
              <a:rPr lang="en-US" altLang="en-US" sz="2400" baseline="30000"/>
              <a:t>p</a:t>
            </a:r>
            <a:r>
              <a:rPr lang="en-US" altLang="en-US" sz="2400"/>
              <a:t> effects are confounded together.</a:t>
            </a:r>
          </a:p>
        </p:txBody>
      </p:sp>
      <p:pic>
        <p:nvPicPr>
          <p:cNvPr id="18227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A90F8408-E150-0049-A87E-C60CB427CFD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1" y="1371601"/>
            <a:ext cx="30067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766514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5701DF4D-B072-F740-B6AD-446A8EFAF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 of Effects </a:t>
            </a:r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6BECC516-7AF6-904D-BF3D-DB27DDFC03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2581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7CF502F1-35E7-734F-BAD3-30179094559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447801"/>
            <a:ext cx="57277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2582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CC0A0319-E20F-0149-9F2F-65155EA89D1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71800"/>
            <a:ext cx="30480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73603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CFA154AA-0AF7-AC4F-B1AC-0A2406E374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19.7</a:t>
            </a: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5ECF2F81-456E-5C43-B601-17E9747E4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In the 2</a:t>
            </a:r>
            <a:r>
              <a:rPr lang="en-US" altLang="en-US" sz="2400" baseline="30000"/>
              <a:t>7-4</a:t>
            </a:r>
            <a:r>
              <a:rPr lang="en-US" altLang="en-US" sz="2400"/>
              <a:t> design:</a:t>
            </a:r>
            <a:br>
              <a:rPr lang="en-US" altLang="en-US" sz="2400"/>
            </a:br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Using products of all subsets: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</p:txBody>
      </p:sp>
      <p:pic>
        <p:nvPicPr>
          <p:cNvPr id="18330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5A739AA-F317-3A45-8837-DAC7ACC354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1828800"/>
            <a:ext cx="6124575" cy="146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3302" name="Picture 6" descr="D:\POWERPNT\97\TP_tmp.png">
            <a:extLst>
              <a:ext uri="{FF2B5EF4-FFF2-40B4-BE49-F238E27FC236}">
                <a16:creationId xmlns:a16="http://schemas.microsoft.com/office/drawing/2014/main" id="{6F6600EC-216A-6447-8D9F-2CC57DC8E4E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4114800"/>
            <a:ext cx="6732588" cy="161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6389921"/>
      </p:ext>
    </p:extLst>
  </p:cSld>
  <p:clrMapOvr>
    <a:masterClrMapping/>
  </p:clrMapOvr>
  <p:transition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>
            <a:extLst>
              <a:ext uri="{FF2B5EF4-FFF2-40B4-BE49-F238E27FC236}">
                <a16:creationId xmlns:a16="http://schemas.microsoft.com/office/drawing/2014/main" id="{B5585B57-ED99-2A40-BE60-B9B2F5034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19.7 (Cont)</a:t>
            </a:r>
          </a:p>
        </p:txBody>
      </p:sp>
      <p:sp>
        <p:nvSpPr>
          <p:cNvPr id="184323" name="Rectangle 3">
            <a:extLst>
              <a:ext uri="{FF2B5EF4-FFF2-40B4-BE49-F238E27FC236}">
                <a16:creationId xmlns:a16="http://schemas.microsoft.com/office/drawing/2014/main" id="{5CDEF6D1-55DC-CC48-967A-8C91D75250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Other confoundings: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 </a:t>
            </a:r>
          </a:p>
        </p:txBody>
      </p:sp>
      <p:pic>
        <p:nvPicPr>
          <p:cNvPr id="184325" name="Picture 5" descr="D:\POWERPNT\97\TP_tmp.png">
            <a:extLst>
              <a:ext uri="{FF2B5EF4-FFF2-40B4-BE49-F238E27FC236}">
                <a16:creationId xmlns:a16="http://schemas.microsoft.com/office/drawing/2014/main" id="{51C5F9B7-80BD-9A4E-B819-B1217FE4C40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664" y="1981201"/>
            <a:ext cx="6537325" cy="16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4624290"/>
      </p:ext>
    </p:extLst>
  </p:cSld>
  <p:clrMapOvr>
    <a:masterClrMapping/>
  </p:clrMapOvr>
  <p:transition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9028067D-8004-E24B-A167-D97ABEE10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Resolution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81019ECF-E506-834D-8383-E97ECFC3C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Order of an effect = Number of terms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Order of </a:t>
            </a:r>
            <a:r>
              <a:rPr lang="en-US" altLang="en-US" i="1"/>
              <a:t>ABCD </a:t>
            </a:r>
            <a:r>
              <a:rPr lang="en-US" altLang="en-US"/>
              <a:t>= 4, order of  I = 0.  </a:t>
            </a:r>
          </a:p>
          <a:p>
            <a:r>
              <a:rPr lang="en-US" altLang="en-US"/>
              <a:t>Order of a confounding = Sum of order of two terms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E.g., AB=CDE is of order 5.</a:t>
            </a:r>
          </a:p>
          <a:p>
            <a:r>
              <a:rPr lang="en-US" altLang="en-US"/>
              <a:t>Resolution of a Design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 = Minimum of orders of confoundings</a:t>
            </a:r>
          </a:p>
          <a:p>
            <a:r>
              <a:rPr lang="en-US" altLang="en-US"/>
              <a:t>Notation: R</a:t>
            </a:r>
            <a:r>
              <a:rPr lang="en-US" altLang="en-US" baseline="-25000"/>
              <a:t>III</a:t>
            </a:r>
            <a:r>
              <a:rPr lang="en-US" altLang="en-US"/>
              <a:t> = Resolution-III = 2</a:t>
            </a:r>
            <a:r>
              <a:rPr lang="en-US" altLang="en-US" baseline="30000"/>
              <a:t>k-p</a:t>
            </a:r>
            <a:r>
              <a:rPr lang="en-US" altLang="en-US" baseline="-25000"/>
              <a:t>III</a:t>
            </a:r>
            <a:r>
              <a:rPr lang="en-US" altLang="en-US"/>
              <a:t> </a:t>
            </a:r>
          </a:p>
          <a:p>
            <a:r>
              <a:rPr lang="en-US" altLang="en-US"/>
              <a:t>Example 1: </a:t>
            </a:r>
            <a:r>
              <a:rPr lang="en-US" altLang="en-US" i="1"/>
              <a:t>I=ABCD</a:t>
            </a:r>
            <a:r>
              <a:rPr lang="en-US" altLang="en-US"/>
              <a:t> </a:t>
            </a:r>
            <a:r>
              <a:rPr lang="en-US" altLang="en-US" sz="2400" b="1">
                <a:latin typeface="Symbol" pitchFamily="2" charset="2"/>
                <a:sym typeface="Symbol" pitchFamily="2" charset="2"/>
              </a:rPr>
              <a:t> </a:t>
            </a:r>
            <a:r>
              <a:rPr lang="en-US" altLang="en-US"/>
              <a:t>R</a:t>
            </a:r>
            <a:r>
              <a:rPr lang="en-US" altLang="en-US" baseline="-25000"/>
              <a:t>IV</a:t>
            </a:r>
            <a:r>
              <a:rPr lang="en-US" altLang="en-US"/>
              <a:t> = Resolution-IV = 2</a:t>
            </a:r>
            <a:r>
              <a:rPr lang="en-US" altLang="en-US" baseline="30000"/>
              <a:t>4-1</a:t>
            </a:r>
            <a:r>
              <a:rPr lang="en-US" altLang="en-US" baseline="-25000"/>
              <a:t>IV</a:t>
            </a:r>
            <a:endParaRPr lang="en-US" altLang="en-US"/>
          </a:p>
        </p:txBody>
      </p:sp>
      <p:pic>
        <p:nvPicPr>
          <p:cNvPr id="161797" name="Picture 5" descr="D:\POWERPNT\97\TP_tmp.png">
            <a:extLst>
              <a:ext uri="{FF2B5EF4-FFF2-40B4-BE49-F238E27FC236}">
                <a16:creationId xmlns:a16="http://schemas.microsoft.com/office/drawing/2014/main" id="{DD154877-746B-E141-BA34-8D2B2C743CE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5389564"/>
            <a:ext cx="6076950" cy="63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43150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026">
            <a:extLst>
              <a:ext uri="{FF2B5EF4-FFF2-40B4-BE49-F238E27FC236}">
                <a16:creationId xmlns:a16="http://schemas.microsoft.com/office/drawing/2014/main" id="{36389D7C-C614-8045-9EE1-4E229A90E09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Design Resolution (Cont)</a:t>
            </a:r>
          </a:p>
        </p:txBody>
      </p:sp>
      <p:sp>
        <p:nvSpPr>
          <p:cNvPr id="186371" name="Rectangle 1027">
            <a:extLst>
              <a:ext uri="{FF2B5EF4-FFF2-40B4-BE49-F238E27FC236}">
                <a16:creationId xmlns:a16="http://schemas.microsoft.com/office/drawing/2014/main" id="{1C9C143F-D756-9741-B998-3AE1049BC7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Example 2:</a:t>
            </a:r>
          </a:p>
          <a:p>
            <a:pPr lvl="1">
              <a:buFont typeface="Wingdings" pitchFamily="2" charset="2"/>
              <a:buNone/>
            </a:pPr>
            <a:r>
              <a:rPr lang="en-US" altLang="en-US" sz="2400" i="1"/>
              <a:t>I = ABD </a:t>
            </a:r>
            <a:r>
              <a:rPr lang="en-US" altLang="en-US" sz="2400" b="1" i="1">
                <a:latin typeface="Symbol" pitchFamily="2" charset="2"/>
                <a:sym typeface="Symbol" pitchFamily="2" charset="2"/>
              </a:rPr>
              <a:t></a:t>
            </a:r>
            <a:r>
              <a:rPr lang="en-US" altLang="en-US" sz="2400"/>
              <a:t> R</a:t>
            </a:r>
            <a:r>
              <a:rPr lang="en-US" altLang="en-US" sz="2400" baseline="-25000"/>
              <a:t>III</a:t>
            </a:r>
            <a:r>
              <a:rPr lang="en-US" altLang="en-US" sz="2400"/>
              <a:t> design. </a:t>
            </a:r>
          </a:p>
          <a:p>
            <a:r>
              <a:rPr lang="en-US" altLang="en-US" sz="2400"/>
              <a:t>Example 3: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This is a resolution-III design.</a:t>
            </a:r>
          </a:p>
          <a:p>
            <a:r>
              <a:rPr lang="en-US" altLang="en-US" sz="2400"/>
              <a:t>A design of higher resolution is considered a better design.</a:t>
            </a:r>
          </a:p>
        </p:txBody>
      </p:sp>
      <p:pic>
        <p:nvPicPr>
          <p:cNvPr id="186372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F9309C7A-E4FE-B64F-9195-EC1636332AE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90801"/>
            <a:ext cx="6718300" cy="161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4435843"/>
      </p:ext>
    </p:extLst>
  </p:cSld>
  <p:clrMapOvr>
    <a:masterClrMapping/>
  </p:clrMapOvr>
  <p:transition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E70B9025-6FBB-7449-A535-7B18B7C3A2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19.1: Latex vs. troff</a:t>
            </a: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0F8A3CE2-9DC1-4B45-A0A5-C46E1C359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6282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4298A519-E8D2-1445-8319-29CE48EE7A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1325564"/>
            <a:ext cx="4908550" cy="2865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06781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026">
            <a:extLst>
              <a:ext uri="{FF2B5EF4-FFF2-40B4-BE49-F238E27FC236}">
                <a16:creationId xmlns:a16="http://schemas.microsoft.com/office/drawing/2014/main" id="{CA18E568-F9E3-7C41-AFFF-5215FB29D3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19.1 (Cont)</a:t>
            </a:r>
          </a:p>
        </p:txBody>
      </p:sp>
      <p:sp>
        <p:nvSpPr>
          <p:cNvPr id="187395" name="Rectangle 1027">
            <a:extLst>
              <a:ext uri="{FF2B5EF4-FFF2-40B4-BE49-F238E27FC236}">
                <a16:creationId xmlns:a16="http://schemas.microsoft.com/office/drawing/2014/main" id="{D848BA9D-1767-1A46-9606-3FB3D21D9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Design: 2</a:t>
            </a:r>
            <a:r>
              <a:rPr lang="en-US" altLang="en-US" baseline="30000"/>
              <a:t>6-1</a:t>
            </a:r>
            <a:r>
              <a:rPr lang="en-US" altLang="en-US"/>
              <a:t> with I=BCDEF</a:t>
            </a:r>
          </a:p>
          <a:p>
            <a:endParaRPr lang="en-US" altLang="en-US"/>
          </a:p>
        </p:txBody>
      </p:sp>
      <p:pic>
        <p:nvPicPr>
          <p:cNvPr id="187396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AA6D68A1-AA74-E742-82F4-27C71D8173D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6" y="2084388"/>
            <a:ext cx="6499225" cy="3706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795553"/>
      </p:ext>
    </p:extLst>
  </p:cSld>
  <p:clrMapOvr>
    <a:masterClrMapping/>
  </p:clrMapOvr>
  <p:transition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4952ADD5-FB2C-3046-BC56-A7AEED067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19.1: Conclusions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04C6BD9D-FCE4-3047-BDB4-17B8FBF21C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066801"/>
            <a:ext cx="8307388" cy="4810125"/>
          </a:xfrm>
        </p:spPr>
        <p:txBody>
          <a:bodyPr/>
          <a:lstStyle/>
          <a:p>
            <a:r>
              <a:rPr lang="en-US" altLang="en-US" sz="2400"/>
              <a:t>Over 90% of the variation is due to: Bytes, Program, and Equations and a second order interaction.</a:t>
            </a:r>
          </a:p>
          <a:p>
            <a:r>
              <a:rPr lang="en-US" altLang="en-US" sz="2400"/>
              <a:t>Text file size were  significantly different making it's effect more than that of the programs.</a:t>
            </a:r>
          </a:p>
          <a:p>
            <a:r>
              <a:rPr lang="en-US" altLang="en-US" sz="2400"/>
              <a:t>High percentage of variation explained by the ``program  </a:t>
            </a:r>
            <a:r>
              <a:rPr lang="en-US" altLang="en-US" sz="2400" b="1">
                <a:latin typeface="cmsy10" panose="020F0502020204030204" pitchFamily="34" charset="0"/>
              </a:rPr>
              <a:t>£</a:t>
            </a:r>
            <a:r>
              <a:rPr lang="en-US" altLang="en-US" sz="2400"/>
              <a:t> Equation'' interaction </a:t>
            </a:r>
            <a:br>
              <a:rPr lang="en-US" altLang="en-US" sz="2400"/>
            </a:br>
            <a:r>
              <a:rPr lang="en-US" altLang="en-US" sz="2400" b="1">
                <a:latin typeface="Symbol" pitchFamily="2" charset="2"/>
                <a:sym typeface="Symbol" pitchFamily="2" charset="2"/>
              </a:rPr>
              <a:t> </a:t>
            </a:r>
            <a:r>
              <a:rPr lang="en-US" altLang="en-US" sz="2400"/>
              <a:t>Choice of the text formatting  program depends upon the number of equations in the text. troff not as good for equations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  <p:pic>
        <p:nvPicPr>
          <p:cNvPr id="16384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8FE9D0AE-D2DD-5643-95C8-22F22732D5A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488" y="4406900"/>
            <a:ext cx="4049712" cy="176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264815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1026">
            <a:extLst>
              <a:ext uri="{FF2B5EF4-FFF2-40B4-BE49-F238E27FC236}">
                <a16:creationId xmlns:a16="http://schemas.microsoft.com/office/drawing/2014/main" id="{E985ACEA-0519-2F48-ADEB-78AD4BDAD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19.1: Conclusions (Cont)</a:t>
            </a:r>
          </a:p>
        </p:txBody>
      </p:sp>
      <p:sp>
        <p:nvSpPr>
          <p:cNvPr id="188419" name="Rectangle 1027">
            <a:extLst>
              <a:ext uri="{FF2B5EF4-FFF2-40B4-BE49-F238E27FC236}">
                <a16:creationId xmlns:a16="http://schemas.microsoft.com/office/drawing/2014/main" id="{3BD753C8-55CE-2444-B955-94B79F8CFA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Low ``Program </a:t>
            </a:r>
            <a:r>
              <a:rPr lang="en-US" altLang="en-US" sz="2400" b="1">
                <a:latin typeface="cmsy10" panose="020F0502020204030204" pitchFamily="34" charset="0"/>
              </a:rPr>
              <a:t>£</a:t>
            </a:r>
            <a:r>
              <a:rPr lang="en-US" altLang="en-US" sz="2400"/>
              <a:t> Bytes'' interaction </a:t>
            </a:r>
            <a:r>
              <a:rPr lang="en-US" altLang="en-US" sz="2400" b="1">
                <a:latin typeface="cmsy10" panose="020F0502020204030204" pitchFamily="34" charset="0"/>
              </a:rPr>
              <a:t>)</a:t>
            </a:r>
            <a:r>
              <a:rPr lang="en-US" altLang="en-US" sz="2400"/>
              <a:t>  Changing the file size affects both programs in a similar manner.</a:t>
            </a:r>
          </a:p>
          <a:p>
            <a:r>
              <a:rPr lang="en-US" altLang="en-US" sz="2400"/>
              <a:t>In next phase, reduce range of file sizes. Alternately, increase the number of levels of file  sizes.</a:t>
            </a:r>
          </a:p>
        </p:txBody>
      </p:sp>
    </p:spTree>
    <p:extLst>
      <p:ext uri="{BB962C8B-B14F-4D97-AF65-F5344CB8AC3E}">
        <p14:creationId xmlns:p14="http://schemas.microsoft.com/office/powerpoint/2010/main" val="3601176444"/>
      </p:ext>
    </p:extLst>
  </p:cSld>
  <p:clrMapOvr>
    <a:masterClrMapping/>
  </p:clrMapOvr>
  <p:transition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026">
            <a:extLst>
              <a:ext uri="{FF2B5EF4-FFF2-40B4-BE49-F238E27FC236}">
                <a16:creationId xmlns:a16="http://schemas.microsoft.com/office/drawing/2014/main" id="{2CF6103E-3824-D944-ACA7-11A89D92B7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19.2: Scheduler Design</a:t>
            </a:r>
          </a:p>
        </p:txBody>
      </p:sp>
      <p:sp>
        <p:nvSpPr>
          <p:cNvPr id="189443" name="Rectangle 1027">
            <a:extLst>
              <a:ext uri="{FF2B5EF4-FFF2-40B4-BE49-F238E27FC236}">
                <a16:creationId xmlns:a16="http://schemas.microsoft.com/office/drawing/2014/main" id="{A7FEE476-68E1-3846-800E-5037E131D3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sz="2400"/>
              <a:t>Three classes of jobs: word processing, data processing, and background data processing.</a:t>
            </a:r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endParaRPr lang="en-US" altLang="en-US" sz="2400"/>
          </a:p>
          <a:p>
            <a:r>
              <a:rPr lang="en-US" altLang="en-US" sz="2400"/>
              <a:t>Design:  2</a:t>
            </a:r>
            <a:r>
              <a:rPr lang="en-US" altLang="en-US" sz="2400" baseline="30000"/>
              <a:t>5-1</a:t>
            </a:r>
            <a:r>
              <a:rPr lang="en-US" altLang="en-US" sz="2400"/>
              <a:t> with </a:t>
            </a:r>
            <a:r>
              <a:rPr lang="en-US" altLang="en-US" sz="2400" i="1"/>
              <a:t>I=ABCDE</a:t>
            </a:r>
          </a:p>
        </p:txBody>
      </p:sp>
      <p:pic>
        <p:nvPicPr>
          <p:cNvPr id="189444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5847E188-403A-D14D-BC82-E33DC8C29EF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7467600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916655"/>
      </p:ext>
    </p:extLst>
  </p:cSld>
  <p:clrMapOvr>
    <a:masterClrMapping/>
  </p:clrMapOvr>
  <p:transition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75A11F9-8FB4-CA42-8451-58B0E8D3B1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Measured Throughputs</a:t>
            </a:r>
          </a:p>
        </p:txBody>
      </p:sp>
      <p:pic>
        <p:nvPicPr>
          <p:cNvPr id="16486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5E28BDC-E378-4B41-B02C-B5FB04355A9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143000"/>
            <a:ext cx="6324600" cy="517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957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EEF80961-346E-6A4B-A970-3956DEBBC4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 of Effects (Cont)</a:t>
            </a:r>
          </a:p>
        </p:txBody>
      </p:sp>
      <p:pic>
        <p:nvPicPr>
          <p:cNvPr id="17203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070FD93-92D7-DD41-89D0-D4E0A31E524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5181600"/>
            <a:ext cx="3048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B01EF5BF-6806-9346-9659-1AFBEBE55D4C}"/>
              </a:ext>
            </a:extLst>
          </p:cNvPr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1188" y="1296988"/>
            <a:ext cx="4265612" cy="3351212"/>
          </a:xfrm>
          <a:noFill/>
          <a:ln/>
          <a:extLst>
            <a:ext uri="{91240B29-F687-4F45-9708-019B960494DF}">
              <a14:hiddenLine xmlns:a14="http://schemas.microsoft.com/office/drawing/2010/main" w="25400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003945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0727B08C-8F3D-DD4E-A1B7-C6232A815C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Effects and Variation Explained</a:t>
            </a:r>
          </a:p>
        </p:txBody>
      </p:sp>
      <p:pic>
        <p:nvPicPr>
          <p:cNvPr id="19149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489E2A0-EF33-564B-9826-C745CF58D8D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5400" y="1295401"/>
            <a:ext cx="7035800" cy="474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4105416"/>
      </p:ext>
    </p:extLst>
  </p:cSld>
  <p:clrMapOvr>
    <a:masterClrMapping/>
  </p:clrMapOvr>
  <p:transition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04AF7E6C-F94A-B041-8705-A03080A38F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Case Study 19.2: Conclusions</a:t>
            </a:r>
          </a:p>
        </p:txBody>
      </p:sp>
      <p:sp>
        <p:nvSpPr>
          <p:cNvPr id="165891" name="Rectangle 3">
            <a:extLst>
              <a:ext uri="{FF2B5EF4-FFF2-40B4-BE49-F238E27FC236}">
                <a16:creationId xmlns:a16="http://schemas.microsoft.com/office/drawing/2014/main" id="{9150B9A3-1CE0-0B41-9924-890960E0E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143001"/>
            <a:ext cx="8307388" cy="4810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For word processing throughput (T</a:t>
            </a:r>
            <a:r>
              <a:rPr lang="en-US" altLang="en-US" sz="2400" baseline="-25000"/>
              <a:t>W</a:t>
            </a:r>
            <a:r>
              <a:rPr lang="en-US" altLang="en-US" sz="2400"/>
              <a:t>):  A (Preemption), B (Time slice), and AB are important.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For interactive jobs:  E (Fairness), A (preemption), BE, and B  (time slice).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For background jobs: A (Preemption),  AB, B (Time slice), E (Fairness).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May use different policies for different classes of workloads.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Factor C (queue assignment) or any of its interaction do not have any significant impact on the throughput.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Factor D (Requiring) is not effective.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Preemption (A) impacts all workloads significantly.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Time slice (B) impacts less than preemption.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Fairness (E) is important for interactive jobs and slightly important for background jobs.</a:t>
            </a:r>
          </a:p>
        </p:txBody>
      </p:sp>
    </p:spTree>
    <p:extLst>
      <p:ext uri="{BB962C8B-B14F-4D97-AF65-F5344CB8AC3E}">
        <p14:creationId xmlns:p14="http://schemas.microsoft.com/office/powerpoint/2010/main" val="138085996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9986" name="Object 2">
            <a:hlinkClick r:id="" action="ppaction://ole?verb=0"/>
            <a:extLst>
              <a:ext uri="{FF2B5EF4-FFF2-40B4-BE49-F238E27FC236}">
                <a16:creationId xmlns:a16="http://schemas.microsoft.com/office/drawing/2014/main" id="{A626A8DC-2A78-0E4A-96EF-063DF6FE1C64}"/>
              </a:ext>
            </a:extLst>
          </p:cNvPr>
          <p:cNvGraphicFramePr>
            <a:graphicFrameLocks/>
          </p:cNvGraphicFramePr>
          <p:nvPr/>
        </p:nvGraphicFramePr>
        <p:xfrm>
          <a:off x="4451350" y="969963"/>
          <a:ext cx="2635250" cy="230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5" name="Clip" r:id="rId3" imgW="23355300" imgH="20447000" progId="MS_ClipArt_Gallery.2">
                  <p:embed/>
                </p:oleObj>
              </mc:Choice>
              <mc:Fallback>
                <p:oleObj name="Clip" r:id="rId3" imgW="23355300" imgH="20447000" progId="MS_ClipArt_Gallery.2">
                  <p:embed/>
                  <p:pic>
                    <p:nvPicPr>
                      <p:cNvPr id="169986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626A8DC-2A78-0E4A-96EF-063DF6FE1C64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969963"/>
                        <a:ext cx="2635250" cy="230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7" name="Rectangle 3">
            <a:extLst>
              <a:ext uri="{FF2B5EF4-FFF2-40B4-BE49-F238E27FC236}">
                <a16:creationId xmlns:a16="http://schemas.microsoft.com/office/drawing/2014/main" id="{34D63E76-646F-7E45-91ED-35AF8C4BC2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en-US"/>
              <a:t>Summary</a:t>
            </a:r>
          </a:p>
        </p:txBody>
      </p:sp>
      <p:sp>
        <p:nvSpPr>
          <p:cNvPr id="169988" name="Rectangle 4">
            <a:extLst>
              <a:ext uri="{FF2B5EF4-FFF2-40B4-BE49-F238E27FC236}">
                <a16:creationId xmlns:a16="http://schemas.microsoft.com/office/drawing/2014/main" id="{E601F90F-F545-B74E-8D23-72AD9AFC59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3556001"/>
            <a:ext cx="8307387" cy="2549525"/>
          </a:xfrm>
          <a:noFill/>
          <a:ln/>
        </p:spPr>
        <p:txBody>
          <a:bodyPr/>
          <a:lstStyle/>
          <a:p>
            <a:r>
              <a:rPr lang="en-US" altLang="en-US" sz="2400"/>
              <a:t>Fractional factorial designs allow a large number of variables to be analyzed with a small number of experiments</a:t>
            </a:r>
          </a:p>
          <a:p>
            <a:r>
              <a:rPr lang="en-US" altLang="en-US" sz="2400"/>
              <a:t>Many effects and interactions are confounded</a:t>
            </a:r>
          </a:p>
          <a:p>
            <a:r>
              <a:rPr lang="en-US" altLang="en-US" sz="2400"/>
              <a:t>The resolution of a design is the sum of the order of confounded effects</a:t>
            </a:r>
          </a:p>
          <a:p>
            <a:r>
              <a:rPr lang="en-US" altLang="en-US" sz="2400"/>
              <a:t>A design with higher resolution is considered better</a:t>
            </a:r>
          </a:p>
          <a:p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2226203086"/>
      </p:ext>
    </p:extLst>
  </p:cSld>
  <p:clrMapOvr>
    <a:masterClrMapping/>
  </p:clrMapOvr>
  <p:transition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EC365FBA-8FF9-A945-8068-CA229EAEB8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 19.1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74E789DF-3056-4C42-A145-C3E0FB1D85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2400"/>
              <a:t>Analyze the 2</a:t>
            </a:r>
            <a:r>
              <a:rPr lang="en-US" altLang="en-US" sz="2400" baseline="30000"/>
              <a:t>4-1</a:t>
            </a:r>
            <a:r>
              <a:rPr lang="en-US" altLang="en-US" sz="2400"/>
              <a:t> design: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Quantify all main effects.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Quantify percentages of variation explained.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Sort the variables in the order of decreasing importance.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List all confoundings.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Can you propose a better design with the same number  of experiments.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What is the resolution of the design?</a:t>
            </a:r>
          </a:p>
        </p:txBody>
      </p:sp>
      <p:pic>
        <p:nvPicPr>
          <p:cNvPr id="16691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ED02545-06A5-5D47-A50C-E83B4E49D0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371600"/>
            <a:ext cx="4552950" cy="2247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054866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80C035F2-CCC0-6148-817C-13BCEBADAE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Exercise 19.2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450BA576-ADB6-FC48-988A-362AFA2648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en-US"/>
              <a:t>Is it possible to have a 2</a:t>
            </a:r>
            <a:r>
              <a:rPr lang="en-US" altLang="en-US" baseline="30000"/>
              <a:t>4-1</a:t>
            </a:r>
            <a:r>
              <a:rPr lang="en-US" altLang="en-US" baseline="-25000"/>
              <a:t>III</a:t>
            </a:r>
            <a:r>
              <a:rPr lang="en-US" altLang="en-US"/>
              <a:t> design? a 2</a:t>
            </a:r>
            <a:r>
              <a:rPr lang="en-US" altLang="en-US" baseline="30000"/>
              <a:t>4-1</a:t>
            </a:r>
            <a:r>
              <a:rPr lang="en-US" altLang="en-US" baseline="-25000"/>
              <a:t>II</a:t>
            </a:r>
            <a:r>
              <a:rPr lang="en-US" altLang="en-US"/>
              <a:t> design? 2</a:t>
            </a:r>
            <a:r>
              <a:rPr lang="en-US" altLang="en-US" baseline="30000"/>
              <a:t>4-1</a:t>
            </a:r>
            <a:r>
              <a:rPr lang="en-US" altLang="en-US" baseline="-25000"/>
              <a:t>IV</a:t>
            </a:r>
            <a:r>
              <a:rPr lang="en-US" altLang="en-US"/>
              <a:t> design? If yes, give an example.</a:t>
            </a:r>
          </a:p>
        </p:txBody>
      </p:sp>
    </p:spTree>
    <p:extLst>
      <p:ext uri="{BB962C8B-B14F-4D97-AF65-F5344CB8AC3E}">
        <p14:creationId xmlns:p14="http://schemas.microsoft.com/office/powerpoint/2010/main" val="1061836233"/>
      </p:ext>
    </p:extLst>
  </p:cSld>
  <p:clrMapOvr>
    <a:masterClrMapping/>
  </p:clrMapOvr>
  <p:transition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CA1EA14B-07A3-1345-A22D-9E5852A5F9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Homework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9D8208B0-18D5-9A4C-9031-F916B10A4A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sz="2400"/>
              <a:t>Updated Exercise 19.1</a:t>
            </a:r>
            <a:br>
              <a:rPr lang="en-US" altLang="en-US" sz="2400"/>
            </a:br>
            <a:r>
              <a:rPr lang="en-US" altLang="en-US" sz="2400"/>
              <a:t>Analyze the 2</a:t>
            </a:r>
            <a:r>
              <a:rPr lang="en-US" altLang="en-US" sz="2400" baseline="30000"/>
              <a:t>4-1</a:t>
            </a:r>
            <a:r>
              <a:rPr lang="en-US" altLang="en-US" sz="2400"/>
              <a:t> design:</a:t>
            </a:r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endParaRPr lang="en-US" altLang="en-US" sz="2400"/>
          </a:p>
          <a:p>
            <a:pPr>
              <a:lnSpc>
                <a:spcPct val="90000"/>
              </a:lnSpc>
            </a:pPr>
            <a:r>
              <a:rPr lang="en-US" altLang="en-US" sz="2400"/>
              <a:t>Quantify all main effects.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Quantify percentages of variation explained.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Sort the variables in the order of decreasing importance.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List all confoundings.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Can you propose a better design with the same number  of experiments.</a:t>
            </a:r>
          </a:p>
          <a:p>
            <a:pPr>
              <a:lnSpc>
                <a:spcPct val="90000"/>
              </a:lnSpc>
            </a:pPr>
            <a:r>
              <a:rPr lang="en-US" altLang="en-US" sz="2400"/>
              <a:t>What is the resolution of the design?</a:t>
            </a:r>
          </a:p>
        </p:txBody>
      </p:sp>
      <p:pic>
        <p:nvPicPr>
          <p:cNvPr id="200710" name="Picture 6" descr="D:\POWERPNT\97\TP_tmp.png">
            <a:extLst>
              <a:ext uri="{FF2B5EF4-FFF2-40B4-BE49-F238E27FC236}">
                <a16:creationId xmlns:a16="http://schemas.microsoft.com/office/drawing/2014/main" id="{29C25F9F-7B55-1D4B-8311-0BBC0A43472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1371601"/>
            <a:ext cx="4552950" cy="224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80018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Here you have a list of items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And some text</a:t>
            </a:r>
            <a:endParaRPr dirty="0"/>
          </a:p>
          <a:p>
            <a:pPr>
              <a:spcBef>
                <a:spcPts val="0"/>
              </a:spcBef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indent="0">
              <a:buNone/>
            </a:pPr>
            <a:endParaRPr dirty="0"/>
          </a:p>
          <a:p>
            <a:pPr marL="0" indent="0"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167</a:t>
            </a:fld>
            <a:endParaRPr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2"/>
          <p:cNvPicPr preferRelativeResize="0"/>
          <p:nvPr/>
        </p:nvPicPr>
        <p:blipFill rotWithShape="1">
          <a:blip r:embed="rId3">
            <a:alphaModFix/>
          </a:blip>
          <a:srcRect t="20672" b="4320"/>
          <a:stretch/>
        </p:blipFill>
        <p:spPr>
          <a:xfrm>
            <a:off x="152400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2"/>
          <p:cNvSpPr/>
          <p:nvPr/>
        </p:nvSpPr>
        <p:spPr>
          <a:xfrm>
            <a:off x="1524000" y="4285725"/>
            <a:ext cx="7352400" cy="164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title"/>
          </p:nvPr>
        </p:nvSpPr>
        <p:spPr>
          <a:xfrm>
            <a:off x="2448125" y="4514325"/>
            <a:ext cx="5796000" cy="73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Want big impact?</a:t>
            </a:r>
            <a:endParaRPr/>
          </a:p>
        </p:txBody>
      </p:sp>
      <p:sp>
        <p:nvSpPr>
          <p:cNvPr id="172" name="Google Shape;172;p22"/>
          <p:cNvSpPr txBox="1">
            <a:spLocks noGrp="1"/>
          </p:cNvSpPr>
          <p:nvPr>
            <p:ph type="body" idx="1"/>
          </p:nvPr>
        </p:nvSpPr>
        <p:spPr>
          <a:xfrm>
            <a:off x="2448125" y="5079350"/>
            <a:ext cx="5796000" cy="8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Use big image.</a:t>
            </a:r>
            <a:endParaRPr sz="2400"/>
          </a:p>
        </p:txBody>
      </p:sp>
      <p:sp>
        <p:nvSpPr>
          <p:cNvPr id="173" name="Google Shape;173;p22"/>
          <p:cNvSpPr/>
          <p:nvPr/>
        </p:nvSpPr>
        <p:spPr>
          <a:xfrm>
            <a:off x="5199952" y="5925825"/>
            <a:ext cx="1837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7038495" y="5925825"/>
            <a:ext cx="1837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1524000" y="5925825"/>
            <a:ext cx="1837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3362038" y="5925825"/>
            <a:ext cx="1837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168</a:t>
            </a:fld>
            <a:endParaRPr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169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F2900977-883E-3740-A742-BA3E9E0A5F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20.1: Code Size Comparison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30878369-4E9F-5644-93D3-1A47617F5D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Entries in a row are unrelated.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(Otherwise, need a two factor analysis.)</a:t>
            </a:r>
          </a:p>
        </p:txBody>
      </p:sp>
      <p:pic>
        <p:nvPicPr>
          <p:cNvPr id="15360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F2945F62-7FDA-2245-9968-BE7E8752FAE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487488"/>
            <a:ext cx="2459038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06163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170</a:t>
            </a:fld>
            <a:endParaRPr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171</a:t>
            </a:fld>
            <a:endParaRPr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172</a:t>
            </a:fld>
            <a:endParaRPr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173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2A37C627-DD82-0C40-8CF6-1948798A9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20.1 Code Size (Cont)</a:t>
            </a:r>
          </a:p>
        </p:txBody>
      </p:sp>
      <p:pic>
        <p:nvPicPr>
          <p:cNvPr id="173061" name="Picture 5" descr="D:\perf\TP_tmp.png">
            <a:extLst>
              <a:ext uri="{FF2B5EF4-FFF2-40B4-BE49-F238E27FC236}">
                <a16:creationId xmlns:a16="http://schemas.microsoft.com/office/drawing/2014/main" id="{F0574325-C5A4-B941-8725-FB9F1617AB0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7801"/>
            <a:ext cx="7924800" cy="322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8612692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>
            <a:extLst>
              <a:ext uri="{FF2B5EF4-FFF2-40B4-BE49-F238E27FC236}">
                <a16:creationId xmlns:a16="http://schemas.microsoft.com/office/drawing/2014/main" id="{478C2153-07A8-2C4E-84F4-611C7E7963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20.1: Interpretation</a:t>
            </a:r>
          </a:p>
        </p:txBody>
      </p:sp>
      <p:sp>
        <p:nvSpPr>
          <p:cNvPr id="154627" name="Rectangle 3">
            <a:extLst>
              <a:ext uri="{FF2B5EF4-FFF2-40B4-BE49-F238E27FC236}">
                <a16:creationId xmlns:a16="http://schemas.microsoft.com/office/drawing/2014/main" id="{EF8FE651-299B-0647-B6A1-232FBD65CB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Average processor requires 187.7 bytes of storage.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effects of the processors  R, V, and Z are -13.3, -24.5, and 37.7, respectively.  That is, 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R requires 13.3 bytes less than an  average processor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V requires 24.5 bytes less than  an average processor, and 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Z requires 37.7 bytes more than  an average processor.</a:t>
            </a:r>
          </a:p>
        </p:txBody>
      </p:sp>
    </p:spTree>
    <p:extLst>
      <p:ext uri="{BB962C8B-B14F-4D97-AF65-F5344CB8AC3E}">
        <p14:creationId xmlns:p14="http://schemas.microsoft.com/office/powerpoint/2010/main" val="1263276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400" b="1" dirty="0"/>
              <a:t>Comparison questions?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7" y="1522713"/>
            <a:ext cx="8921262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buNone/>
            </a:pPr>
            <a:r>
              <a:rPr lang="en-US" sz="2800" dirty="0"/>
              <a:t>Q1. You are looking for a computing cloud to host your websites so that the average latency is minimized. Which cloud provider? What kind of VMs? How many VMs? </a:t>
            </a:r>
          </a:p>
          <a:p>
            <a:pPr marL="38100" indent="0">
              <a:buNone/>
            </a:pPr>
            <a:endParaRPr lang="en-US" sz="2800" dirty="0"/>
          </a:p>
          <a:p>
            <a:pPr marL="38100" indent="0">
              <a:buNone/>
            </a:pPr>
            <a:r>
              <a:rPr lang="en-US" sz="2800" dirty="0"/>
              <a:t>Q2. You design a  (machine learning) algorithm, which has many parameters. How do you set the parameters such that the computing time and the algorithm accuracy are maximized? </a:t>
            </a:r>
            <a:endParaRPr sz="28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9B19A9-603F-D042-A3A0-2BB5D4B8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662" y="586634"/>
            <a:ext cx="2193225" cy="2355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EFD9F1-125E-B440-A22F-81A4BFAAC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606" y="3463128"/>
            <a:ext cx="3395785" cy="227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81A61BF2-3E77-7B49-8F63-023464A829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Estimating Experimental Errors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A721698B-A237-0748-8D03-A4AF8345D9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Estimated response for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 alternative: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Error: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Sum of squared errors (SSE):</a:t>
            </a:r>
          </a:p>
        </p:txBody>
      </p:sp>
      <p:pic>
        <p:nvPicPr>
          <p:cNvPr id="17408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AE603B2-A792-5F48-B219-328A31187E4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1981201"/>
            <a:ext cx="1554163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40967C45-8235-5043-84AD-1B29D423AAC2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276601"/>
            <a:ext cx="16764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086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E3862F4D-5836-004D-B498-752764260F6F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4648200"/>
            <a:ext cx="22542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590288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FAAA4C31-D8E9-6E43-8726-0C3C98B09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20.2</a:t>
            </a:r>
          </a:p>
        </p:txBody>
      </p:sp>
      <p:pic>
        <p:nvPicPr>
          <p:cNvPr id="15565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5CC7328-FB11-7F45-B510-E267AE012C8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158875"/>
            <a:ext cx="56388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4" name="Picture 6" descr="D:\powerpnt\97\TP_tmp.png">
            <a:extLst>
              <a:ext uri="{FF2B5EF4-FFF2-40B4-BE49-F238E27FC236}">
                <a16:creationId xmlns:a16="http://schemas.microsoft.com/office/drawing/2014/main" id="{BD344E66-3D5A-2646-89C8-3E4F07F5714F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1" y="5840414"/>
            <a:ext cx="6384925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09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F9E7E4D1-BBB9-E049-B7F3-A1CA84207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of Variation</a:t>
            </a: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51988B92-F5A6-AE42-B503-E838F5806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667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88D811D5-77FC-3A4F-9BC8-4E87868F87E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1" y="2743201"/>
            <a:ext cx="4905375" cy="112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78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32886325-3355-3748-9172-DC0ECED5D7D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419600"/>
            <a:ext cx="33226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80" name="Picture 8" descr="D:\POWERPNT\97\TP_tmp.png">
            <a:extLst>
              <a:ext uri="{FF2B5EF4-FFF2-40B4-BE49-F238E27FC236}">
                <a16:creationId xmlns:a16="http://schemas.microsoft.com/office/drawing/2014/main" id="{E58E3D0F-7EB6-7F47-B1A1-829F2E1214E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1219200"/>
            <a:ext cx="5789613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6679" name="Picture 7" descr="C:\Documents and Settings\Video\My Documents\ritun\TP_tmp.png">
            <a:extLst>
              <a:ext uri="{FF2B5EF4-FFF2-40B4-BE49-F238E27FC236}">
                <a16:creationId xmlns:a16="http://schemas.microsoft.com/office/drawing/2014/main" id="{E0312E17-878C-C546-AD96-8C5CBFF9717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1" y="4876800"/>
            <a:ext cx="3198813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7552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EB4B7F1D-96C7-0042-85DB-1907A2E1D2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of Variation (Cont)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0AA094FE-4C8D-3545-B800-2C1D706C21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Total variation of y (SST):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endParaRPr lang="en-US" altLang="zh-CN" sz="14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715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33A5A774-785B-F241-AE38-3FA4611FB04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092200"/>
            <a:ext cx="2711450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715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BE0B3706-5D83-B340-BF22-4DB53A802A2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1" y="3683000"/>
            <a:ext cx="4722813" cy="195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007441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C041CA91-F899-EE4D-AF65-3E253451D4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20.3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6DAF81B3-0FC5-3A46-AD09-26EC37BFA1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5770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9A05EBF7-DBF4-2249-8B59-DC7CF46E6C6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1169988"/>
            <a:ext cx="5978525" cy="4849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1392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12C12BA6-7A23-B04A-A341-6DDB97C1C4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20.3 (Cont)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3BACFF5B-6B12-9247-AF21-0C1545FD2D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89.6% of variation in code size is due to experimental  errors (programmer differences).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Is 10.4% statistically significant?</a:t>
            </a:r>
          </a:p>
        </p:txBody>
      </p:sp>
      <p:pic>
        <p:nvPicPr>
          <p:cNvPr id="17818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1CD5611-9000-2C4D-AA49-0F739DA0E5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826" y="1524000"/>
            <a:ext cx="731837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7700173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>
            <a:extLst>
              <a:ext uri="{FF2B5EF4-FFF2-40B4-BE49-F238E27FC236}">
                <a16:creationId xmlns:a16="http://schemas.microsoft.com/office/drawing/2014/main" id="{E86C2834-0B96-EF48-8CF2-ECC925CC60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of Variance (ANOVA) </a:t>
            </a:r>
          </a:p>
        </p:txBody>
      </p:sp>
      <p:sp>
        <p:nvSpPr>
          <p:cNvPr id="158723" name="Rectangle 3">
            <a:extLst>
              <a:ext uri="{FF2B5EF4-FFF2-40B4-BE49-F238E27FC236}">
                <a16:creationId xmlns:a16="http://schemas.microsoft.com/office/drawing/2014/main" id="{3B0DF187-4ED6-AF41-8FFA-790BEEBC2B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1295401"/>
            <a:ext cx="8535987" cy="4810125"/>
          </a:xfrm>
        </p:spPr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Importance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¹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Significance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Important </a:t>
            </a: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Explains a high percent of variation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Significance 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High contribution to the variation compared to that by errors.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Degree of freedom 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 Number of independent values required to compute 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Note that the degrees of freedom also add up. </a:t>
            </a:r>
          </a:p>
        </p:txBody>
      </p:sp>
      <p:pic>
        <p:nvPicPr>
          <p:cNvPr id="15872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B4AE3A6-67E8-9745-86A4-74831E0712B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4038601"/>
            <a:ext cx="5319712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63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F92C9963-5AB4-F44D-B0B3-E5480EB199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F-Test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E18B9FD0-F06A-384E-984A-55066945B5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Purpose: To check if SSA is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significantly 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greater than SSE.</a:t>
            </a:r>
          </a:p>
          <a:p>
            <a:pPr lvl="1"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Errors are normally distributed </a:t>
            </a: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SSE and SSA have chi-square distributions.</a:t>
            </a:r>
          </a:p>
          <a:p>
            <a:pPr lvl="1"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The ratio (SSA/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)/(SSE/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)  has an F distribution.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where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=a-1 = degrees of freedom for SSA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=a(r-1)  =  degrees of freedom for SSE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Computed ratio &gt; F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[1- </a:t>
            </a:r>
            <a:r>
              <a:rPr lang="en-US" altLang="zh-CN" baseline="-25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; </a:t>
            </a:r>
            <a:r>
              <a:rPr lang="en-US" altLang="zh-CN" baseline="-25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50000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, </a:t>
            </a:r>
            <a:r>
              <a:rPr lang="en-US" altLang="zh-CN" baseline="-25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5000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]</a:t>
            </a:r>
            <a:endParaRPr lang="en-US" altLang="zh-CN">
              <a:latin typeface="Symbol" pitchFamily="2" charset="2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	 </a:t>
            </a: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SSA is significantly higher than SSE.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SSA/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is called mean square of A or (MSA).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Similary, MSE=SSE/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n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74121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F10D62E1-26F6-9B4E-9FCD-FC2498EF1E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457200"/>
            <a:ext cx="8305800" cy="838200"/>
          </a:xfrm>
        </p:spPr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ANOVA Table for One Factor Experiments</a:t>
            </a:r>
          </a:p>
        </p:txBody>
      </p:sp>
      <p:pic>
        <p:nvPicPr>
          <p:cNvPr id="181254" name="Picture 6" descr="D:\powerpnt\97\TP_tmp.png">
            <a:extLst>
              <a:ext uri="{FF2B5EF4-FFF2-40B4-BE49-F238E27FC236}">
                <a16:creationId xmlns:a16="http://schemas.microsoft.com/office/drawing/2014/main" id="{B2488C2A-B672-CD41-9F74-E77BFACC406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600201"/>
            <a:ext cx="8153400" cy="209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2247864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58A4033F-E2D5-A844-A8A2-CEEB9D896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20.4: Code Size Comparison</a:t>
            </a:r>
          </a:p>
        </p:txBody>
      </p:sp>
      <p:pic>
        <p:nvPicPr>
          <p:cNvPr id="18227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D0FC1D5-ED4A-DA46-A7B6-A0B82EAC7A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71601"/>
            <a:ext cx="8153400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2277" name="Rectangle 5">
            <a:extLst>
              <a:ext uri="{FF2B5EF4-FFF2-40B4-BE49-F238E27FC236}">
                <a16:creationId xmlns:a16="http://schemas.microsoft.com/office/drawing/2014/main" id="{ED6DA116-ED18-BF49-AEB1-03862D0E73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03414" y="4419601"/>
            <a:ext cx="8307387" cy="1685925"/>
          </a:xfrm>
        </p:spPr>
        <p:txBody>
          <a:bodyPr/>
          <a:lstStyle/>
          <a:p>
            <a:r>
              <a:rPr lang="en-US" altLang="en-US"/>
              <a:t>Computed F-value &lt; F from Table</a:t>
            </a:r>
          </a:p>
          <a:p>
            <a:pPr>
              <a:buFont typeface="Wingdings" pitchFamily="2" charset="2"/>
              <a:buNone/>
            </a:pPr>
            <a:r>
              <a:rPr lang="en-US" altLang="en-US"/>
              <a:t>	 </a:t>
            </a:r>
            <a:r>
              <a:rPr lang="en-US" altLang="en-US" b="1">
                <a:latin typeface="Arial Unicode MS" panose="020B0604020202020204" pitchFamily="34" charset="-128"/>
                <a:sym typeface="Arial Unicode MS" panose="020B0604020202020204" pitchFamily="34" charset="-128"/>
              </a:rPr>
              <a:t></a:t>
            </a:r>
            <a:r>
              <a:rPr lang="en-US" altLang="en-US"/>
              <a:t> The variation in the code sizes  is mostly due to experimental errors and not because of any significant difference among the processors.</a:t>
            </a:r>
          </a:p>
        </p:txBody>
      </p:sp>
    </p:spTree>
    <p:extLst>
      <p:ext uri="{BB962C8B-B14F-4D97-AF65-F5344CB8AC3E}">
        <p14:creationId xmlns:p14="http://schemas.microsoft.com/office/powerpoint/2010/main" val="235813589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492369" y="2741723"/>
            <a:ext cx="10656277" cy="29556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Design experiment is about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sz="2800" dirty="0">
                <a:ea typeface="宋体" panose="02010600030101010101" pitchFamily="2" charset="-122"/>
              </a:rPr>
              <a:t>designing a proper set of experiments for measurement or simulation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developing a model that best describes the data obtained</a:t>
            </a:r>
          </a:p>
          <a:p>
            <a:pPr marL="38100" indent="0">
              <a:lnSpc>
                <a:spcPct val="90000"/>
              </a:lnSpc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analyzing the goodness of mode vis errors and variances</a:t>
            </a: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592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>
            <a:extLst>
              <a:ext uri="{FF2B5EF4-FFF2-40B4-BE49-F238E27FC236}">
                <a16:creationId xmlns:a16="http://schemas.microsoft.com/office/drawing/2014/main" id="{98D5E49A-171F-5F4A-B0B2-D31C720554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Visual Diagnostic Tests</a:t>
            </a:r>
          </a:p>
        </p:txBody>
      </p:sp>
      <p:sp>
        <p:nvSpPr>
          <p:cNvPr id="160771" name="Rectangle 3">
            <a:extLst>
              <a:ext uri="{FF2B5EF4-FFF2-40B4-BE49-F238E27FC236}">
                <a16:creationId xmlns:a16="http://schemas.microsoft.com/office/drawing/2014/main" id="{C170707E-D49F-0E4B-A3F3-6324870C14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indent="-381000">
              <a:buNone/>
            </a:pPr>
            <a:r>
              <a:rPr lang="en-US" altLang="zh-CN" sz="20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Assumptions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: 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Factors effects are additive.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are additive.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are independent of factor levels.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are normally distributed.</a:t>
            </a:r>
          </a:p>
          <a:p>
            <a:pPr marL="381000" indent="-381000">
              <a:buSzTx/>
              <a:buFont typeface="Wingdings" pitchFamily="2" charset="2"/>
              <a:buAutoNum type="arabicPeriod"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Errors have the same variance for all factor levels.</a:t>
            </a:r>
          </a:p>
          <a:p>
            <a:pPr marL="381000" indent="-381000">
              <a:buSzTx/>
              <a:buNone/>
            </a:pPr>
            <a:r>
              <a:rPr lang="en-US" altLang="zh-CN" sz="2000" b="1">
                <a:ea typeface="Arial Unicode MS" panose="020B0604020202020204" pitchFamily="34" charset="-128"/>
                <a:cs typeface="Arial Unicode MS" panose="020B0604020202020204" pitchFamily="34" charset="-128"/>
              </a:rPr>
              <a:t>Tests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:</a:t>
            </a:r>
          </a:p>
          <a:p>
            <a:pPr marL="381000" indent="-381000"/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Residuals versus predicted response:</a:t>
            </a:r>
          </a:p>
          <a:p>
            <a:pPr marL="381000" indent="-381000"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No trend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Independence</a:t>
            </a:r>
          </a:p>
          <a:p>
            <a:pPr marL="381000" indent="-381000"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Scale of errors &lt;&lt; Scale of response</a:t>
            </a:r>
          </a:p>
          <a:p>
            <a:pPr marL="381000" indent="-381000"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Ignore visible trends.</a:t>
            </a:r>
          </a:p>
          <a:p>
            <a:pPr marL="381000" indent="-381000"/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Normal quantilte-quantile plot linear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Normality</a:t>
            </a:r>
          </a:p>
          <a:p>
            <a:pPr marL="381000" indent="-381000">
              <a:buNone/>
            </a:pPr>
            <a:endParaRPr lang="zh-CN" altLang="en-US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3154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AA64275B-C7D2-B44A-B342-5362CA03A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20.5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03B4C2B1-BD82-C944-96E5-9E5DC825DD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4495801"/>
            <a:ext cx="8307387" cy="10763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Horizontal and vertical scales similar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	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Residuals are not small </a:t>
            </a: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	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Variation due to factors is small compared to the unexplained variation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No visible trend in the spread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Q-Q plot is S-shaped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shorter tails than  normal. </a:t>
            </a:r>
          </a:p>
        </p:txBody>
      </p:sp>
      <p:pic>
        <p:nvPicPr>
          <p:cNvPr id="161796" name="Picture 4" descr="D:\perf\fignew\png\chp_20_01.png">
            <a:extLst>
              <a:ext uri="{FF2B5EF4-FFF2-40B4-BE49-F238E27FC236}">
                <a16:creationId xmlns:a16="http://schemas.microsoft.com/office/drawing/2014/main" id="{E5284E25-05EF-374B-AC02-E97514A76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295400"/>
            <a:ext cx="36576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1797" name="Picture 5" descr="D:\perf\fignew\png\chp_20_02.png">
            <a:extLst>
              <a:ext uri="{FF2B5EF4-FFF2-40B4-BE49-F238E27FC236}">
                <a16:creationId xmlns:a16="http://schemas.microsoft.com/office/drawing/2014/main" id="{286C7BB9-7E08-F640-81A6-6CED8770B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1" y="1295401"/>
            <a:ext cx="3573463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674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4E299728-3761-3443-AAF6-F62E50CAA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Intervals For Effects</a:t>
            </a: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7DFCF8B7-9420-7041-994D-70DBFDBD1F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Estimates are random variables</a:t>
            </a: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For the confidence intervals, use t values at a(r-1) degrees of freedom.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Mean responses: 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Contrasts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å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h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: Use for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</a:p>
        </p:txBody>
      </p:sp>
      <p:pic>
        <p:nvPicPr>
          <p:cNvPr id="185355" name="Picture 11" descr="D:\powerpnt\97\TP_tmp.png">
            <a:extLst>
              <a:ext uri="{FF2B5EF4-FFF2-40B4-BE49-F238E27FC236}">
                <a16:creationId xmlns:a16="http://schemas.microsoft.com/office/drawing/2014/main" id="{67C9B28B-2F52-D543-816B-AAA668D2A31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752601"/>
            <a:ext cx="7799388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5353" name="Picture 9" descr="C:\Documents and Settings\Video\My Documents\ritun\TP_tmp.png">
            <a:extLst>
              <a:ext uri="{FF2B5EF4-FFF2-40B4-BE49-F238E27FC236}">
                <a16:creationId xmlns:a16="http://schemas.microsoft.com/office/drawing/2014/main" id="{4129A6BA-323E-B54D-B450-CF1AEBCB636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688" y="5307014"/>
            <a:ext cx="1535112" cy="331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146386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7CD0F62B-2249-1043-BE48-AF2B407C5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20.6: Code Size Comparison</a:t>
            </a:r>
          </a:p>
        </p:txBody>
      </p:sp>
      <p:pic>
        <p:nvPicPr>
          <p:cNvPr id="162821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DDD90EAB-4017-114D-9B61-3EB49B3C536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057400"/>
            <a:ext cx="56070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822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23847022-BAC7-2749-BBA3-70A559EED36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048001"/>
            <a:ext cx="56991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825" name="Picture 9" descr="D:\powerpnt\97\TP_tmp.png">
            <a:extLst>
              <a:ext uri="{FF2B5EF4-FFF2-40B4-BE49-F238E27FC236}">
                <a16:creationId xmlns:a16="http://schemas.microsoft.com/office/drawing/2014/main" id="{A76AECAC-3296-5449-8C70-72E0A1F07F90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350" y="1354139"/>
            <a:ext cx="48450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2827" name="Picture 11" descr="D:\powerpnt\97\TP_tmp.png">
            <a:extLst>
              <a:ext uri="{FF2B5EF4-FFF2-40B4-BE49-F238E27FC236}">
                <a16:creationId xmlns:a16="http://schemas.microsoft.com/office/drawing/2014/main" id="{E3EF3036-9B9A-1445-B84A-B9794B1AAE0D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810000"/>
            <a:ext cx="5332413" cy="884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36235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>
            <a:extLst>
              <a:ext uri="{FF2B5EF4-FFF2-40B4-BE49-F238E27FC236}">
                <a16:creationId xmlns:a16="http://schemas.microsoft.com/office/drawing/2014/main" id="{7D268836-096F-0648-A7E6-B54C866A54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(Cont)</a:t>
            </a:r>
          </a:p>
        </p:txBody>
      </p:sp>
      <p:sp>
        <p:nvSpPr>
          <p:cNvPr id="186371" name="Rectangle 3">
            <a:extLst>
              <a:ext uri="{FF2B5EF4-FFF2-40B4-BE49-F238E27FC236}">
                <a16:creationId xmlns:a16="http://schemas.microsoft.com/office/drawing/2014/main" id="{72CDBC05-444C-5449-A22C-FD0C110CF2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For 90% confidence, t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[0.95; 12]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 1.782.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90% confidence intervals: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code size  on an average processor is significantly different from zero.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Processor effects are not significant.</a:t>
            </a:r>
          </a:p>
        </p:txBody>
      </p:sp>
      <p:pic>
        <p:nvPicPr>
          <p:cNvPr id="18637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CE511A8-AE13-BB48-85F2-062244BF4B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38" y="2411414"/>
            <a:ext cx="6088062" cy="170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941439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029D60CA-CA70-BA4A-B448-6EB10A23CD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(Cont)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A97C4B3B-B564-AE4E-9F97-50E20668D2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Using h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=1, h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=-1, h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=0, (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å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h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=0):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CI includes zero </a:t>
            </a: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one isn't superior to other.</a:t>
            </a:r>
          </a:p>
        </p:txBody>
      </p:sp>
      <p:pic>
        <p:nvPicPr>
          <p:cNvPr id="18739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869863C5-04C5-C449-8862-A0A765616B2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905000"/>
            <a:ext cx="64897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7400" name="Picture 8" descr="D:\powerpnt\97\TP_tmp.png">
            <a:extLst>
              <a:ext uri="{FF2B5EF4-FFF2-40B4-BE49-F238E27FC236}">
                <a16:creationId xmlns:a16="http://schemas.microsoft.com/office/drawing/2014/main" id="{A121E0A5-5E37-004C-8E3C-0367B427177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2438401"/>
            <a:ext cx="6032500" cy="249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3992915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22C2BEBF-2E16-474E-A912-D0B7B7C19C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(Cont)</a:t>
            </a:r>
          </a:p>
        </p:txBody>
      </p:sp>
      <p:sp>
        <p:nvSpPr>
          <p:cNvPr id="188419" name="Rectangle 3">
            <a:extLst>
              <a:ext uri="{FF2B5EF4-FFF2-40B4-BE49-F238E27FC236}">
                <a16:creationId xmlns:a16="http://schemas.microsoft.com/office/drawing/2014/main" id="{8F3414B1-3FEB-CD4B-BAE0-240A2F2960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Similarly,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Any one processor is not superior to another. </a:t>
            </a:r>
          </a:p>
        </p:txBody>
      </p:sp>
      <p:pic>
        <p:nvPicPr>
          <p:cNvPr id="18842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95573B72-4BF1-914D-AA64-6C3D2C30AD5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1828800"/>
            <a:ext cx="4360862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8421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DF425F25-96F2-674D-8E34-EC7C95E99E8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3352800"/>
            <a:ext cx="4360863" cy="1250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5465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>
            <a:extLst>
              <a:ext uri="{FF2B5EF4-FFF2-40B4-BE49-F238E27FC236}">
                <a16:creationId xmlns:a16="http://schemas.microsoft.com/office/drawing/2014/main" id="{10BAA485-321E-4B45-AFA1-099ECFF0E7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Unequal Sample Sizes</a:t>
            </a:r>
          </a:p>
        </p:txBody>
      </p:sp>
      <p:sp>
        <p:nvSpPr>
          <p:cNvPr id="163843" name="Rectangle 3">
            <a:extLst>
              <a:ext uri="{FF2B5EF4-FFF2-40B4-BE49-F238E27FC236}">
                <a16:creationId xmlns:a16="http://schemas.microsoft.com/office/drawing/2014/main" id="{EB140AC5-087A-BB46-AE86-3AE3BB7C48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By definition: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Here, r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is the number of observations at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 level.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N =total number of observations: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6384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949378A-A038-B74F-82AE-74B960EFD3E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1" y="1295400"/>
            <a:ext cx="23463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45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268F1EBE-EE36-404D-B5E7-08259DE18566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86000"/>
            <a:ext cx="16446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46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F072CCBB-CB92-F04E-ACAA-7D8DF849C82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4572000"/>
            <a:ext cx="14319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68524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EC23A929-7558-E24B-9066-0C6C94B05F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Parameter Estimation</a:t>
            </a: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899BFEB2-1284-6246-A9DD-EBA8ECCFA1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89445" name="Picture 5" descr="D:\powerpnt\97\TP_tmp.png">
            <a:extLst>
              <a:ext uri="{FF2B5EF4-FFF2-40B4-BE49-F238E27FC236}">
                <a16:creationId xmlns:a16="http://schemas.microsoft.com/office/drawing/2014/main" id="{A7787DAC-A343-5546-AC23-FEFA6EF852B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1219201"/>
            <a:ext cx="8204200" cy="277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8280045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83EEC8C0-627C-CF46-B4FE-A0EB4B6D8F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of Variance</a:t>
            </a:r>
          </a:p>
        </p:txBody>
      </p:sp>
      <p:pic>
        <p:nvPicPr>
          <p:cNvPr id="190469" name="Picture 5" descr="D:\perf\TP_tmp.png">
            <a:extLst>
              <a:ext uri="{FF2B5EF4-FFF2-40B4-BE49-F238E27FC236}">
                <a16:creationId xmlns:a16="http://schemas.microsoft.com/office/drawing/2014/main" id="{43FAFFFD-6542-A94F-AA90-07AEC955EBC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55738"/>
            <a:ext cx="8153400" cy="195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176605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11C77AAB-C22F-6743-A0E9-1A94F77D75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20.7: Code Size Comparison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F60801E4-D5BB-7845-902F-ADE3C95FC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All means are obtained by dividing by the number of observations added.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column effects are 2.15, 13.75, and -21.92.</a:t>
            </a:r>
          </a:p>
        </p:txBody>
      </p:sp>
      <p:pic>
        <p:nvPicPr>
          <p:cNvPr id="19149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CF09A609-C924-BE40-9073-010FA767617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41426"/>
            <a:ext cx="7467600" cy="355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0042984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>
            <a:extLst>
              <a:ext uri="{FF2B5EF4-FFF2-40B4-BE49-F238E27FC236}">
                <a16:creationId xmlns:a16="http://schemas.microsoft.com/office/drawing/2014/main" id="{60238CC5-24F8-EC46-A548-EC1870873D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20.6: Analysis of Variance</a:t>
            </a:r>
          </a:p>
        </p:txBody>
      </p:sp>
      <p:pic>
        <p:nvPicPr>
          <p:cNvPr id="19251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47BA577-22A8-134A-9439-180C0990F8D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1"/>
            <a:ext cx="8001000" cy="275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667616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>
            <a:extLst>
              <a:ext uri="{FF2B5EF4-FFF2-40B4-BE49-F238E27FC236}">
                <a16:creationId xmlns:a16="http://schemas.microsoft.com/office/drawing/2014/main" id="{5E52198D-E90B-C74D-AD45-39FA1AFE2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ANOVA (Cont)</a:t>
            </a:r>
          </a:p>
        </p:txBody>
      </p:sp>
      <p:sp>
        <p:nvSpPr>
          <p:cNvPr id="194563" name="Rectangle 3">
            <a:extLst>
              <a:ext uri="{FF2B5EF4-FFF2-40B4-BE49-F238E27FC236}">
                <a16:creationId xmlns:a16="http://schemas.microsoft.com/office/drawing/2014/main" id="{0731DF6A-2C8C-C642-A868-C361631E2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1012826"/>
            <a:ext cx="8307387" cy="4810125"/>
          </a:xfrm>
        </p:spPr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Sums of Squares: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Degrees of Freedom:</a:t>
            </a:r>
          </a:p>
        </p:txBody>
      </p:sp>
      <p:pic>
        <p:nvPicPr>
          <p:cNvPr id="19456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9DA56DC-021D-6049-BBBE-5CAC62B0CD8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1" y="1546226"/>
            <a:ext cx="5083175" cy="313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66" name="Picture 6" descr="D:\powerpnt\97\TP_tmp.png">
            <a:extLst>
              <a:ext uri="{FF2B5EF4-FFF2-40B4-BE49-F238E27FC236}">
                <a16:creationId xmlns:a16="http://schemas.microsoft.com/office/drawing/2014/main" id="{617257D9-A23D-3847-A6BA-7256B79D4F7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5280026"/>
            <a:ext cx="5110163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305083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E87B1F00-7AD9-A04A-AFA7-FA3780C14D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ANOVA Table</a:t>
            </a: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1EBDEFDA-95CF-5E42-A42B-94DEF70B09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i="1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b="1">
                <a:ea typeface="Arial Unicode MS" panose="020B0604020202020204" pitchFamily="34" charset="-128"/>
                <a:cs typeface="Arial Unicode MS" panose="020B0604020202020204" pitchFamily="34" charset="-128"/>
              </a:rPr>
              <a:t>Conclusion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: Variation due processors is insignificant as compared to that due to modeling errors.</a:t>
            </a:r>
          </a:p>
        </p:txBody>
      </p:sp>
      <p:pic>
        <p:nvPicPr>
          <p:cNvPr id="196612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F6F3A5DE-290F-8348-B09B-DEE8355C21C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47801"/>
            <a:ext cx="8001000" cy="260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4034999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2D0731F4-4B17-DA42-9F1B-8DD271F82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20.6 Standard Dev. of Effects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453C151F-0C86-1748-B8CD-FBF9D80A5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Consider the effect of processor Z:  Since,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Error in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=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å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Errors in terms   on the right hand side: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ij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's are normally distributed </a:t>
            </a: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is normal with</a:t>
            </a:r>
          </a:p>
        </p:txBody>
      </p:sp>
      <p:pic>
        <p:nvPicPr>
          <p:cNvPr id="164870" name="Picture 6" descr="D:\powerpnt\97\TP_tmp.png">
            <a:extLst>
              <a:ext uri="{FF2B5EF4-FFF2-40B4-BE49-F238E27FC236}">
                <a16:creationId xmlns:a16="http://schemas.microsoft.com/office/drawing/2014/main" id="{9BAE9DD9-EC93-5642-B18F-469A2F260A3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28801"/>
            <a:ext cx="8026400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71" name="Picture 7" descr="D:\powerpnt\97\TP_tmp.png">
            <a:extLst>
              <a:ext uri="{FF2B5EF4-FFF2-40B4-BE49-F238E27FC236}">
                <a16:creationId xmlns:a16="http://schemas.microsoft.com/office/drawing/2014/main" id="{AE1FCE97-A72D-3641-B126-62D2D25C926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4495801"/>
            <a:ext cx="807402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4872" name="Picture 8" descr="D:\powerpnt\97\TP_tmp.png">
            <a:extLst>
              <a:ext uri="{FF2B5EF4-FFF2-40B4-BE49-F238E27FC236}">
                <a16:creationId xmlns:a16="http://schemas.microsoft.com/office/drawing/2014/main" id="{1C73C2D0-87DB-A540-9830-3268E61BBBF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5638801"/>
            <a:ext cx="5514975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005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9922" name="Object 2">
            <a:hlinkClick r:id="" action="ppaction://ole?verb=0"/>
            <a:extLst>
              <a:ext uri="{FF2B5EF4-FFF2-40B4-BE49-F238E27FC236}">
                <a16:creationId xmlns:a16="http://schemas.microsoft.com/office/drawing/2014/main" id="{204B4783-9B35-BB44-8C75-45617C80D97D}"/>
              </a:ext>
            </a:extLst>
          </p:cNvPr>
          <p:cNvGraphicFramePr>
            <a:graphicFrameLocks/>
          </p:cNvGraphicFramePr>
          <p:nvPr/>
        </p:nvGraphicFramePr>
        <p:xfrm>
          <a:off x="4756150" y="969964"/>
          <a:ext cx="2254250" cy="197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Clip" r:id="rId4" imgW="23355300" imgH="20447000" progId="MS_ClipArt_Gallery.2">
                  <p:embed/>
                </p:oleObj>
              </mc:Choice>
              <mc:Fallback>
                <p:oleObj name="Clip" r:id="rId4" imgW="23355300" imgH="20447000" progId="MS_ClipArt_Gallery.2">
                  <p:embed/>
                  <p:pic>
                    <p:nvPicPr>
                      <p:cNvPr id="209922" name="Object 2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204B4783-9B35-BB44-8C75-45617C80D97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969964"/>
                        <a:ext cx="2254250" cy="197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9923" name="Rectangle 3">
            <a:extLst>
              <a:ext uri="{FF2B5EF4-FFF2-40B4-BE49-F238E27FC236}">
                <a16:creationId xmlns:a16="http://schemas.microsoft.com/office/drawing/2014/main" id="{31448EB8-6DD5-C34F-81BE-6F74B80E12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sp>
        <p:nvSpPr>
          <p:cNvPr id="209924" name="Rectangle 4">
            <a:extLst>
              <a:ext uri="{FF2B5EF4-FFF2-40B4-BE49-F238E27FC236}">
                <a16:creationId xmlns:a16="http://schemas.microsoft.com/office/drawing/2014/main" id="{39DEA99F-5F87-F145-8159-7A47A8B3F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3124201"/>
            <a:ext cx="8307387" cy="2549525"/>
          </a:xfrm>
          <a:noFill/>
          <a:ln/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Model for One factor experiments: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 of effects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of variation, degrees of freedom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ANOVA table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Standard deviation of errors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intervals for effects and contracts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Model assumptions and visual tests</a:t>
            </a:r>
          </a:p>
        </p:txBody>
      </p:sp>
      <p:pic>
        <p:nvPicPr>
          <p:cNvPr id="209925" name="Picture 5" descr="D:\powerpnt\97\TP_tmp.bmp">
            <a:extLst>
              <a:ext uri="{FF2B5EF4-FFF2-40B4-BE49-F238E27FC236}">
                <a16:creationId xmlns:a16="http://schemas.microsoft.com/office/drawing/2014/main" id="{0BE87CE9-F91E-9D4F-95FF-1D2C504F0B40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505201"/>
            <a:ext cx="4597400" cy="42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0329690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2">
            <a:extLst>
              <a:ext uri="{FF2B5EF4-FFF2-40B4-BE49-F238E27FC236}">
                <a16:creationId xmlns:a16="http://schemas.microsoft.com/office/drawing/2014/main" id="{4E9B0855-95D0-924F-9A8A-E1B72C7DBD8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 dirty="0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Two factorial</a:t>
            </a:r>
          </a:p>
        </p:txBody>
      </p:sp>
      <p:sp>
        <p:nvSpPr>
          <p:cNvPr id="5122" name="Rectangle 3">
            <a:extLst>
              <a:ext uri="{FF2B5EF4-FFF2-40B4-BE49-F238E27FC236}">
                <a16:creationId xmlns:a16="http://schemas.microsoft.com/office/drawing/2014/main" id="{D800C25B-3B78-CC40-9626-89B3751F869F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980583" y="1433150"/>
            <a:ext cx="9792775" cy="4736400"/>
          </a:xfrm>
        </p:spPr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Replications allow separating out the interactions from experimental errors.</a:t>
            </a: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Model: With </a:t>
            </a:r>
            <a:r>
              <a:rPr lang="en-US" altLang="zh-CN" sz="24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r</a:t>
            </a: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replications</a:t>
            </a:r>
          </a:p>
          <a:p>
            <a:pPr>
              <a:buNone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</a:p>
          <a:p>
            <a:pPr>
              <a:buNone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Here,</a:t>
            </a: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 marL="38100" indent="0">
              <a:buNone/>
            </a:pPr>
            <a:endParaRPr lang="en-US" altLang="zh-CN" sz="24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5123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AD936F6-3C5C-0941-A90E-4AECAA46D5B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3169" y="3183100"/>
            <a:ext cx="4059238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7" descr="D:\POWERPNT\97\TP_tmp.png">
            <a:extLst>
              <a:ext uri="{FF2B5EF4-FFF2-40B4-BE49-F238E27FC236}">
                <a16:creationId xmlns:a16="http://schemas.microsoft.com/office/drawing/2014/main" id="{A360E5F2-C5EE-9C46-9D23-3AA28951187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107" y="4019444"/>
            <a:ext cx="7569200" cy="250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82935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2">
            <a:extLst>
              <a:ext uri="{FF2B5EF4-FFF2-40B4-BE49-F238E27FC236}">
                <a16:creationId xmlns:a16="http://schemas.microsoft.com/office/drawing/2014/main" id="{B15DD191-3BCB-694E-82CC-727AA30D6E71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Model (Cont)</a:t>
            </a:r>
          </a:p>
        </p:txBody>
      </p:sp>
      <p:sp>
        <p:nvSpPr>
          <p:cNvPr id="6146" name="Rectangle 3">
            <a:extLst>
              <a:ext uri="{FF2B5EF4-FFF2-40B4-BE49-F238E27FC236}">
                <a16:creationId xmlns:a16="http://schemas.microsoft.com/office/drawing/2014/main" id="{E47F60A8-92AF-FF4C-8603-E1499A993DF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effects are computed so that their sum is zero:</a:t>
            </a: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interactions  are computed so that their row as well as column sums are zero:</a:t>
            </a: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errors in each experiment add up to zero:</a:t>
            </a:r>
          </a:p>
          <a:p>
            <a:pPr>
              <a:buNone/>
            </a:pPr>
            <a:r>
              <a:rPr lang="en-US" altLang="zh-CN" sz="24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		</a:t>
            </a: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6147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72AC767A-0232-0741-ADC3-53CD6E17ECA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650" y="2651206"/>
            <a:ext cx="3505200" cy="48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FAB2051B-3126-C941-8109-A4CD4D13FF21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31" y="3779877"/>
            <a:ext cx="572770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5DB54CF1-27FC-3F4F-8917-44AE2D20EFC6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31" y="4649075"/>
            <a:ext cx="5607050" cy="42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7" descr="D:\POWERPNT\97\TP_tmp.bmp">
            <a:extLst>
              <a:ext uri="{FF2B5EF4-FFF2-40B4-BE49-F238E27FC236}">
                <a16:creationId xmlns:a16="http://schemas.microsoft.com/office/drawing/2014/main" id="{48E365EF-A8EE-8A45-9E9C-785313323A0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078" y="5685200"/>
            <a:ext cx="2403475" cy="88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7095363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>
            <a:extLst>
              <a:ext uri="{FF2B5EF4-FFF2-40B4-BE49-F238E27FC236}">
                <a16:creationId xmlns:a16="http://schemas.microsoft.com/office/drawing/2014/main" id="{55FAC35E-AA78-084E-A725-7ACDD92AC60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Computation of Effects</a:t>
            </a:r>
          </a:p>
        </p:txBody>
      </p:sp>
      <p:sp>
        <p:nvSpPr>
          <p:cNvPr id="7170" name="Rectangle 3">
            <a:extLst>
              <a:ext uri="{FF2B5EF4-FFF2-40B4-BE49-F238E27FC236}">
                <a16:creationId xmlns:a16="http://schemas.microsoft.com/office/drawing/2014/main" id="{DB8E26FA-6FAA-DF4A-9E50-D35A42BBAFD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Averaging the observations in each cell: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Similarly,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None/>
            </a:pP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b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None/>
            </a:pPr>
            <a:r>
              <a:rPr lang="en-US" altLang="zh-CN" sz="2400" b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2000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 sz="240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Use cell means to compute row and column effects. </a:t>
            </a:r>
            <a:endParaRPr lang="en-US" altLang="zh-CN" sz="2400">
              <a:latin typeface="cmsy10" panose="020B0500000000000000" pitchFamily="34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7171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DB6EC50-68AE-3446-AB73-532C477A6963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1143001"/>
            <a:ext cx="402272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70C5CADB-3360-9F45-BE12-85FC20C2FE4C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286001"/>
            <a:ext cx="3076575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43D6846D-C4A1-6B4E-83C6-B9F1DBE8F3B5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543300"/>
            <a:ext cx="16446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9" descr="C:\Documents and Settings\Video\My Documents\ritun\TP_tmp.png">
            <a:extLst>
              <a:ext uri="{FF2B5EF4-FFF2-40B4-BE49-F238E27FC236}">
                <a16:creationId xmlns:a16="http://schemas.microsoft.com/office/drawing/2014/main" id="{7D5595D1-B595-C54D-88FD-A776335D0CDA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152900"/>
            <a:ext cx="1676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10" descr="C:\Documents and Settings\Video\My Documents\ritun\TP_tmp.png">
            <a:extLst>
              <a:ext uri="{FF2B5EF4-FFF2-40B4-BE49-F238E27FC236}">
                <a16:creationId xmlns:a16="http://schemas.microsoft.com/office/drawing/2014/main" id="{EEB5639D-5DA0-7641-ABB4-FAC7D81753F0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686300"/>
            <a:ext cx="10048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12" descr="C:\Documents and Settings\Video\My Documents\ritun\TP_tmp.png">
            <a:extLst>
              <a:ext uri="{FF2B5EF4-FFF2-40B4-BE49-F238E27FC236}">
                <a16:creationId xmlns:a16="http://schemas.microsoft.com/office/drawing/2014/main" id="{F9BCBE95-6D13-E14B-BCA9-A2F8740D34E8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276601"/>
            <a:ext cx="3463925" cy="206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7" name="AutoShape 13">
            <a:extLst>
              <a:ext uri="{FF2B5EF4-FFF2-40B4-BE49-F238E27FC236}">
                <a16:creationId xmlns:a16="http://schemas.microsoft.com/office/drawing/2014/main" id="{C69A7D9A-1F8F-E54C-9D78-E99D76BBC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038601"/>
            <a:ext cx="685800" cy="341313"/>
          </a:xfrm>
          <a:prstGeom prst="rightArrow">
            <a:avLst>
              <a:gd name="adj1" fmla="val 50000"/>
              <a:gd name="adj2" fmla="val 50232"/>
            </a:avLst>
          </a:prstGeom>
          <a:noFill/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6989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>
            <a:extLst>
              <a:ext uri="{FF2B5EF4-FFF2-40B4-BE49-F238E27FC236}">
                <a16:creationId xmlns:a16="http://schemas.microsoft.com/office/drawing/2014/main" id="{C7A099BE-AE3E-1444-9A23-274DFE2B3CA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05000" y="0"/>
            <a:ext cx="8305800" cy="838200"/>
          </a:xfrm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22.1: Code Size</a:t>
            </a:r>
          </a:p>
        </p:txBody>
      </p:sp>
      <p:pic>
        <p:nvPicPr>
          <p:cNvPr id="819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EEBED540-F06A-4348-B601-DCCB10058E52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564" y="990600"/>
            <a:ext cx="4897437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650636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16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>
            <a:extLst>
              <a:ext uri="{FF2B5EF4-FFF2-40B4-BE49-F238E27FC236}">
                <a16:creationId xmlns:a16="http://schemas.microsoft.com/office/drawing/2014/main" id="{1F0BC75D-56F1-8942-A8BF-A056DD60D7A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05000" y="0"/>
            <a:ext cx="8305800" cy="838200"/>
          </a:xfrm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22.1: Log Transformation</a:t>
            </a:r>
          </a:p>
        </p:txBody>
      </p:sp>
      <p:pic>
        <p:nvPicPr>
          <p:cNvPr id="921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B1FACFE2-E280-BC44-9D0E-8FFC927C61F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990601"/>
            <a:ext cx="5410200" cy="530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082970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>
            <a:extLst>
              <a:ext uri="{FF2B5EF4-FFF2-40B4-BE49-F238E27FC236}">
                <a16:creationId xmlns:a16="http://schemas.microsoft.com/office/drawing/2014/main" id="{D8B881CE-C3A1-5A4B-8018-1C81FA00A7DA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22.1: Computation of Effects</a:t>
            </a:r>
          </a:p>
        </p:txBody>
      </p:sp>
      <p:sp>
        <p:nvSpPr>
          <p:cNvPr id="10242" name="Rectangle 3">
            <a:extLst>
              <a:ext uri="{FF2B5EF4-FFF2-40B4-BE49-F238E27FC236}">
                <a16:creationId xmlns:a16="http://schemas.microsoft.com/office/drawing/2014/main" id="{2C1361F6-13FA-4A42-81AB-3C9356E5D16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4999" y="3952876"/>
            <a:ext cx="9968345" cy="1990725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An average workload on an average processor requires a code size of 10</a:t>
            </a:r>
            <a:r>
              <a:rPr lang="en-US" altLang="zh-CN" sz="2000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3.94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(8710 instructions).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Processor W requires 10</a:t>
            </a:r>
            <a:r>
              <a:rPr lang="en-US" altLang="zh-CN" sz="2000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0.23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(=1.69) less code than avg processor. 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Processor X requires 10</a:t>
            </a:r>
            <a:r>
              <a:rPr lang="en-US" altLang="zh-CN" sz="2000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0.02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(=1.05) 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less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than an average processor and so on.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The ratio of code sizes of an average workload on processor W and X is 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10</a:t>
            </a:r>
            <a:r>
              <a:rPr lang="en-US" altLang="zh-CN" sz="2000" u="sng" baseline="3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0.21</a:t>
            </a:r>
            <a:r>
              <a:rPr lang="en-US" altLang="zh-CN" sz="2000" u="sng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(= 1.62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).</a:t>
            </a:r>
          </a:p>
        </p:txBody>
      </p:sp>
      <p:pic>
        <p:nvPicPr>
          <p:cNvPr id="10243" name="Picture 6" descr="D:\POWERPNT\97\TP_tmp.png">
            <a:extLst>
              <a:ext uri="{FF2B5EF4-FFF2-40B4-BE49-F238E27FC236}">
                <a16:creationId xmlns:a16="http://schemas.microsoft.com/office/drawing/2014/main" id="{24820956-C630-D849-A70E-DF3FEC19B41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092201"/>
            <a:ext cx="8304213" cy="2868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662384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>
            <a:extLst>
              <a:ext uri="{FF2B5EF4-FFF2-40B4-BE49-F238E27FC236}">
                <a16:creationId xmlns:a16="http://schemas.microsoft.com/office/drawing/2014/main" id="{4D94890D-932F-624A-A7B6-4F44999481E3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22.1: Interactions</a:t>
            </a:r>
          </a:p>
        </p:txBody>
      </p:sp>
      <p:sp>
        <p:nvSpPr>
          <p:cNvPr id="11266" name="Rectangle 3">
            <a:extLst>
              <a:ext uri="{FF2B5EF4-FFF2-40B4-BE49-F238E27FC236}">
                <a16:creationId xmlns:a16="http://schemas.microsoft.com/office/drawing/2014/main" id="{41B41C4B-E551-874B-9310-E7AD863E5DAE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Check: The row as well column sums of interactions are zero. 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Interpretation: Workload I on processor W  requires 0.02 less log code size than an average workload on processor W or equivalently 0.02 less log code size than I on an  average processor. </a:t>
            </a:r>
          </a:p>
        </p:txBody>
      </p:sp>
      <p:pic>
        <p:nvPicPr>
          <p:cNvPr id="11267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EABAA5B-0F7E-A242-B0C0-F3D66388BD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219200"/>
            <a:ext cx="7696200" cy="2433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7311745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>
            <a:extLst>
              <a:ext uri="{FF2B5EF4-FFF2-40B4-BE49-F238E27FC236}">
                <a16:creationId xmlns:a16="http://schemas.microsoft.com/office/drawing/2014/main" id="{C3182BC1-087C-6648-9B24-25F16C501ED0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Computation of Errors</a:t>
            </a:r>
          </a:p>
        </p:txBody>
      </p:sp>
      <p:sp>
        <p:nvSpPr>
          <p:cNvPr id="12290" name="Rectangle 3">
            <a:extLst>
              <a:ext uri="{FF2B5EF4-FFF2-40B4-BE49-F238E27FC236}">
                <a16:creationId xmlns:a16="http://schemas.microsoft.com/office/drawing/2014/main" id="{524974D9-5B23-7841-9458-5640E9AD6CB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Estimated Response: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Error in the </a:t>
            </a:r>
            <a:r>
              <a:rPr lang="en-US" altLang="zh-CN" sz="2400" i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k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 replication: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 b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Example 22.2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:  Cell mean for (1,1) = 3.8427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Errors in the observations in this cell are: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3.8455-3.8427 = 0.0028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3.8191-3.8427 = -0.0236, and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3.8634-3.8427 = 0.0208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Check: Sum of the three errors is zero.</a:t>
            </a:r>
          </a:p>
        </p:txBody>
      </p:sp>
      <p:pic>
        <p:nvPicPr>
          <p:cNvPr id="12291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9C202D8-AE1E-BF42-8C76-C54E65D87CF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264387"/>
            <a:ext cx="5486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3C68CC56-8820-9F4E-B375-DCDAA37F481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154" y="3429000"/>
            <a:ext cx="29718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41033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>
            <a:extLst>
              <a:ext uri="{FF2B5EF4-FFF2-40B4-BE49-F238E27FC236}">
                <a16:creationId xmlns:a16="http://schemas.microsoft.com/office/drawing/2014/main" id="{A9348C07-0033-9141-A776-3FC96381917F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Allocation of Variation</a:t>
            </a:r>
          </a:p>
        </p:txBody>
      </p:sp>
      <p:sp>
        <p:nvSpPr>
          <p:cNvPr id="13314" name="Rectangle 3">
            <a:extLst>
              <a:ext uri="{FF2B5EF4-FFF2-40B4-BE49-F238E27FC236}">
                <a16:creationId xmlns:a16="http://schemas.microsoft.com/office/drawing/2014/main" id="{4403D2C2-4886-404C-BF9A-D57D1E4A0141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Interactions explain less than 5% of variation </a:t>
            </a:r>
            <a:br>
              <a:rPr lang="en-US" altLang="zh-CN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</a:br>
            <a:r>
              <a:rPr lang="en-US" altLang="zh-CN" b="1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Þ</a:t>
            </a:r>
            <a:r>
              <a:rPr lang="en-US" altLang="zh-CN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may be ignored. </a:t>
            </a:r>
          </a:p>
        </p:txBody>
      </p:sp>
      <p:pic>
        <p:nvPicPr>
          <p:cNvPr id="1331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6435A1F2-48AA-DB4A-AFB4-60997DD2289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832" y="1676401"/>
            <a:ext cx="8226425" cy="69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13CC4532-2AFC-E040-B2BD-509B5B55DE53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72" y="3022600"/>
            <a:ext cx="8226425" cy="81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654003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>
            <a:extLst>
              <a:ext uri="{FF2B5EF4-FFF2-40B4-BE49-F238E27FC236}">
                <a16:creationId xmlns:a16="http://schemas.microsoft.com/office/drawing/2014/main" id="{992775B3-0626-0F43-92ED-ED9CCBAEBA52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Analysis of Variance</a:t>
            </a:r>
          </a:p>
        </p:txBody>
      </p:sp>
      <p:sp>
        <p:nvSpPr>
          <p:cNvPr id="14338" name="Rectangle 3">
            <a:extLst>
              <a:ext uri="{FF2B5EF4-FFF2-40B4-BE49-F238E27FC236}">
                <a16:creationId xmlns:a16="http://schemas.microsoft.com/office/drawing/2014/main" id="{79A19940-7F93-FC48-A4C8-E3CB9B6B40D9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r>
              <a:rPr lang="en-US" altLang="zh-CN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Degrees of freedoms: </a:t>
            </a: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en-US" altLang="zh-CN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</a:p>
        </p:txBody>
      </p:sp>
      <p:pic>
        <p:nvPicPr>
          <p:cNvPr id="1433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4AB6D8F-0601-E94D-945B-6F8A2F4B1BB1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905000"/>
            <a:ext cx="8226425" cy="59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B7CE8E81-1FBD-9640-9C72-13C9A65E1684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0288" y="3048001"/>
            <a:ext cx="5319712" cy="215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1354893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89E3ACD7-571C-B349-BBE7-8064BF8A8006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ANOVA for Two Factors w Replications</a:t>
            </a:r>
          </a:p>
        </p:txBody>
      </p:sp>
      <p:sp>
        <p:nvSpPr>
          <p:cNvPr id="15362" name="Rectangle 3">
            <a:extLst>
              <a:ext uri="{FF2B5EF4-FFF2-40B4-BE49-F238E27FC236}">
                <a16:creationId xmlns:a16="http://schemas.microsoft.com/office/drawing/2014/main" id="{FB7283C0-D6C2-3E4E-A7C0-31764D370F1D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zh-CN" altLang="en-US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</a:p>
        </p:txBody>
      </p:sp>
      <p:pic>
        <p:nvPicPr>
          <p:cNvPr id="15363" name="Picture 5" descr="D:\POWERPNT\97\TP_tmp.png">
            <a:extLst>
              <a:ext uri="{FF2B5EF4-FFF2-40B4-BE49-F238E27FC236}">
                <a16:creationId xmlns:a16="http://schemas.microsoft.com/office/drawing/2014/main" id="{3A4C38BA-9A79-FC43-8152-FC256D2F560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72" y="1711570"/>
            <a:ext cx="8226425" cy="217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173036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>
            <a:extLst>
              <a:ext uri="{FF2B5EF4-FFF2-40B4-BE49-F238E27FC236}">
                <a16:creationId xmlns:a16="http://schemas.microsoft.com/office/drawing/2014/main" id="{931AB523-C78F-C649-B9FD-E2729AC41EE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22.4: Code Size Study</a:t>
            </a:r>
          </a:p>
        </p:txBody>
      </p:sp>
      <p:sp>
        <p:nvSpPr>
          <p:cNvPr id="16386" name="Rectangle 3">
            <a:extLst>
              <a:ext uri="{FF2B5EF4-FFF2-40B4-BE49-F238E27FC236}">
                <a16:creationId xmlns:a16="http://schemas.microsoft.com/office/drawing/2014/main" id="{0548D11E-B390-F844-AD51-8A8FD547CEB5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All three effects are statistically significant at a significance level of 0.10.</a:t>
            </a:r>
          </a:p>
        </p:txBody>
      </p:sp>
      <p:pic>
        <p:nvPicPr>
          <p:cNvPr id="16387" name="Picture 8" descr="D:\POWERPNT\97\TP_tmp.png">
            <a:extLst>
              <a:ext uri="{FF2B5EF4-FFF2-40B4-BE49-F238E27FC236}">
                <a16:creationId xmlns:a16="http://schemas.microsoft.com/office/drawing/2014/main" id="{A9268C4A-2471-8D49-A350-4BFFB4974BD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5" y="1143000"/>
            <a:ext cx="8224838" cy="3244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4073562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>
            <a:extLst>
              <a:ext uri="{FF2B5EF4-FFF2-40B4-BE49-F238E27FC236}">
                <a16:creationId xmlns:a16="http://schemas.microsoft.com/office/drawing/2014/main" id="{0C891133-032B-6349-9C5C-076553E73CF5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Confidence Intervals For Effects</a:t>
            </a:r>
          </a:p>
        </p:txBody>
      </p:sp>
      <p:sp>
        <p:nvSpPr>
          <p:cNvPr id="17410" name="Rectangle 3">
            <a:extLst>
              <a:ext uri="{FF2B5EF4-FFF2-40B4-BE49-F238E27FC236}">
                <a16:creationId xmlns:a16="http://schemas.microsoft.com/office/drawing/2014/main" id="{1C12572B-466F-B742-A56A-D91BEB1A699B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zh-CN" altLang="en-US" sz="240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Use </a:t>
            </a:r>
            <a:r>
              <a:rPr lang="en-US" altLang="zh-CN" sz="2400" i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 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values at </a:t>
            </a:r>
            <a:r>
              <a:rPr lang="en-US" altLang="zh-CN" sz="2400" i="1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ab(r-1)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degrees of freedom for confidence intervals</a:t>
            </a:r>
          </a:p>
        </p:txBody>
      </p:sp>
      <p:pic>
        <p:nvPicPr>
          <p:cNvPr id="17411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AA68662B-A993-A844-AA8E-A513DCDB2ECA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376" y="1122363"/>
            <a:ext cx="8226425" cy="378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4307257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>
            <a:extLst>
              <a:ext uri="{FF2B5EF4-FFF2-40B4-BE49-F238E27FC236}">
                <a16:creationId xmlns:a16="http://schemas.microsoft.com/office/drawing/2014/main" id="{1673FCF4-74FA-2F46-B000-5D74774D48CB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22.5: Code Size Study</a:t>
            </a:r>
          </a:p>
        </p:txBody>
      </p:sp>
      <p:sp>
        <p:nvSpPr>
          <p:cNvPr id="18434" name="Rectangle 3">
            <a:extLst>
              <a:ext uri="{FF2B5EF4-FFF2-40B4-BE49-F238E27FC236}">
                <a16:creationId xmlns:a16="http://schemas.microsoft.com/office/drawing/2014/main" id="{6987A557-6D1C-AD4A-9B10-9F2F36D382F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199612" y="1595923"/>
            <a:ext cx="9792775" cy="4736400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From ANOVA table: s</a:t>
            </a:r>
            <a:r>
              <a:rPr lang="en-US" altLang="zh-CN" sz="2000" baseline="-25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e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=0.03.  The standard deviation of processor effects: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0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endParaRPr lang="en-US" altLang="zh-CN" sz="2000" dirty="0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error degrees of freedom: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  <a:r>
              <a:rPr lang="en-US" altLang="zh-CN" sz="2000" i="1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ab(r-1)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= 40 </a:t>
            </a:r>
            <a:r>
              <a:rPr lang="en-US" altLang="zh-CN" sz="2000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use Normal tables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For 90% confidence, z</a:t>
            </a:r>
            <a:r>
              <a:rPr lang="en-US" altLang="zh-CN" sz="2000" baseline="-25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0.95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= 1.645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90% confidence interval for the effect of processor W is: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</a:t>
            </a:r>
            <a:r>
              <a:rPr lang="en-US" altLang="zh-CN" sz="2000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</a:t>
            </a:r>
            <a:r>
              <a:rPr lang="en-US" altLang="zh-CN" sz="2000" baseline="-25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¨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t s</a:t>
            </a:r>
            <a:r>
              <a:rPr lang="en-US" altLang="zh-CN" sz="2000" baseline="-25000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</a:t>
            </a:r>
            <a:r>
              <a:rPr lang="en-US" altLang="zh-CN" sz="2000" baseline="-50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1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= -0.2304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¨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1.645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£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0.0060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         = -0.2304 </a:t>
            </a:r>
            <a:r>
              <a:rPr lang="en-US" altLang="zh-CN" sz="2000" b="1" dirty="0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¨   </a:t>
            </a: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0.00987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	         = (-0.2406, -0.2203) 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000" dirty="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	The effect is significant.</a:t>
            </a:r>
          </a:p>
        </p:txBody>
      </p:sp>
      <p:pic>
        <p:nvPicPr>
          <p:cNvPr id="18435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4FAAE9D1-63DC-8C4E-BB70-E7DD5048AC9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63" y="2161311"/>
            <a:ext cx="52657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5547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>
                <a:solidFill>
                  <a:srgbClr val="7ECEFD"/>
                </a:solidFill>
              </a:rPr>
              <a:t>Last week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management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10400500" y="21353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D3EC8192-A1B5-2748-A0EF-3FA2839A9AB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>
          <a:xfrm>
            <a:off x="1905000" y="0"/>
            <a:ext cx="8305800" cy="838200"/>
          </a:xfrm>
        </p:spPr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22.5: Conf. Intervals (Cont)</a:t>
            </a:r>
          </a:p>
        </p:txBody>
      </p:sp>
      <p:sp>
        <p:nvSpPr>
          <p:cNvPr id="19458" name="Rectangle 3">
            <a:extLst>
              <a:ext uri="{FF2B5EF4-FFF2-40B4-BE49-F238E27FC236}">
                <a16:creationId xmlns:a16="http://schemas.microsoft.com/office/drawing/2014/main" id="{F98C182D-1237-B844-877B-CC78AFE3C89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5857876"/>
            <a:ext cx="8307387" cy="390525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The intervals are very narrow. </a:t>
            </a:r>
          </a:p>
        </p:txBody>
      </p:sp>
      <p:pic>
        <p:nvPicPr>
          <p:cNvPr id="19459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19BAEA7D-FA72-6B45-9C09-4267318653C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838200"/>
            <a:ext cx="47752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43089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>
            <a:extLst>
              <a:ext uri="{FF2B5EF4-FFF2-40B4-BE49-F238E27FC236}">
                <a16:creationId xmlns:a16="http://schemas.microsoft.com/office/drawing/2014/main" id="{9AE47C66-529F-A14C-9384-C342E5E80B9E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22.5: CI for Interactions</a:t>
            </a:r>
          </a:p>
        </p:txBody>
      </p:sp>
      <p:sp>
        <p:nvSpPr>
          <p:cNvPr id="20482" name="Rectangle 3">
            <a:extLst>
              <a:ext uri="{FF2B5EF4-FFF2-40B4-BE49-F238E27FC236}">
                <a16:creationId xmlns:a16="http://schemas.microsoft.com/office/drawing/2014/main" id="{3E938DD7-5CF3-3349-9CE1-8B9903BBABD6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Lato" panose="020F0502020204030203" pitchFamily="34" charset="77"/>
              <a:buChar char="▷"/>
            </a:pPr>
            <a:endParaRPr lang="zh-CN" altLang="en-US">
              <a:latin typeface="Lato" panose="020F0502020204030203" pitchFamily="34" charset="77"/>
              <a:ea typeface="Arial Unicode MS" panose="020B0604020202020204" pitchFamily="34" charset="-128"/>
              <a:cs typeface="Arial Unicode MS" panose="020B0604020202020204" pitchFamily="34" charset="-128"/>
              <a:sym typeface="Lato" panose="020F0502020204030203" pitchFamily="34" charset="77"/>
            </a:endParaRPr>
          </a:p>
        </p:txBody>
      </p:sp>
      <p:pic>
        <p:nvPicPr>
          <p:cNvPr id="20483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C544D0A4-549F-584A-9922-CC0CD339F5D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72" y="2518846"/>
            <a:ext cx="8226425" cy="161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0992354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A0BF2C8A-4436-684B-AACD-20D6D2FFFB0D}"/>
              </a:ext>
            </a:extLst>
          </p:cNvPr>
          <p:cNvSpPr txBox="1"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97ABBC"/>
              </a:buClr>
              <a:buSzPts val="3600"/>
              <a:buFont typeface="Raleway" panose="020B0503030101060003" pitchFamily="34" charset="77"/>
              <a:buNone/>
            </a:pPr>
            <a:r>
              <a:rPr lang="en-US" altLang="zh-CN">
                <a:latin typeface="Raleway" panose="020B05030301010600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Raleway" panose="020B0503030101060003" pitchFamily="34" charset="77"/>
              </a:rPr>
              <a:t>Example 22.5: Visual Tests</a:t>
            </a:r>
          </a:p>
        </p:txBody>
      </p:sp>
      <p:sp>
        <p:nvSpPr>
          <p:cNvPr id="21506" name="Rectangle 3">
            <a:extLst>
              <a:ext uri="{FF2B5EF4-FFF2-40B4-BE49-F238E27FC236}">
                <a16:creationId xmlns:a16="http://schemas.microsoft.com/office/drawing/2014/main" id="{CF236BB4-2908-3542-95B0-780CA08265C0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>
          <a:xfrm>
            <a:off x="1903414" y="5257801"/>
            <a:ext cx="8307387" cy="847725"/>
          </a:xfrm>
        </p:spPr>
        <p:txBody>
          <a:bodyPr/>
          <a:lstStyle/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No visible trend.</a:t>
            </a:r>
          </a:p>
          <a:p>
            <a:pPr>
              <a:lnSpc>
                <a:spcPct val="90000"/>
              </a:lnSpc>
              <a:buFont typeface="Lato" panose="020F0502020204030203" pitchFamily="34" charset="77"/>
              <a:buChar char="▷"/>
            </a:pP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Approximately linear </a:t>
            </a:r>
            <a:r>
              <a:rPr lang="en-US" altLang="zh-CN" sz="2400" b="1">
                <a:latin typeface="cmsy10" panose="020B0500000000000000" pitchFamily="34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)</a:t>
            </a:r>
            <a:r>
              <a:rPr lang="en-US" altLang="zh-CN" sz="2400">
                <a:latin typeface="Lato" panose="020F0502020204030203" pitchFamily="34" charset="77"/>
                <a:ea typeface="Arial Unicode MS" panose="020B0604020202020204" pitchFamily="34" charset="-128"/>
                <a:cs typeface="Arial Unicode MS" panose="020B0604020202020204" pitchFamily="34" charset="-128"/>
                <a:sym typeface="Lato" panose="020F0502020204030203" pitchFamily="34" charset="77"/>
              </a:rPr>
              <a:t> normality is valid.</a:t>
            </a:r>
          </a:p>
        </p:txBody>
      </p:sp>
      <p:pic>
        <p:nvPicPr>
          <p:cNvPr id="21507" name="Picture 4" descr="D:\perf\fignew\png\chp_22_01.png">
            <a:extLst>
              <a:ext uri="{FF2B5EF4-FFF2-40B4-BE49-F238E27FC236}">
                <a16:creationId xmlns:a16="http://schemas.microsoft.com/office/drawing/2014/main" id="{24BF165F-8147-A24B-BD46-6749FBC6C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06500"/>
            <a:ext cx="3906838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5" descr="D:\perf\fignew\png\chp_22_02.png">
            <a:extLst>
              <a:ext uri="{FF2B5EF4-FFF2-40B4-BE49-F238E27FC236}">
                <a16:creationId xmlns:a16="http://schemas.microsoft.com/office/drawing/2014/main" id="{24D4479D-0F5D-DD49-934D-842212BCA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4" y="1219200"/>
            <a:ext cx="3805237" cy="343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26949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050">
            <a:extLst>
              <a:ext uri="{FF2B5EF4-FFF2-40B4-BE49-F238E27FC236}">
                <a16:creationId xmlns:a16="http://schemas.microsoft.com/office/drawing/2014/main" id="{FF09418D-3999-B64C-BCE3-49E857214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2667000"/>
          </a:xfrm>
          <a:noFill/>
          <a:ln/>
        </p:spPr>
        <p:txBody>
          <a:bodyPr/>
          <a:lstStyle/>
          <a:p>
            <a:r>
              <a:rPr lang="en-US" altLang="zh-CN" sz="6000">
                <a:ea typeface="Arial Unicode MS" panose="020B0604020202020204" pitchFamily="34" charset="-128"/>
                <a:cs typeface="Arial Unicode MS" panose="020B0604020202020204" pitchFamily="34" charset="-128"/>
              </a:rPr>
              <a:t>Two Factors </a:t>
            </a:r>
            <a:br>
              <a:rPr lang="en-US" altLang="zh-CN" sz="6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 sz="6000">
                <a:ea typeface="Arial Unicode MS" panose="020B0604020202020204" pitchFamily="34" charset="-128"/>
                <a:cs typeface="Arial Unicode MS" panose="020B0604020202020204" pitchFamily="34" charset="-128"/>
              </a:rPr>
              <a:t>Full Factorial Design without Replications</a:t>
            </a:r>
          </a:p>
        </p:txBody>
      </p:sp>
      <p:sp>
        <p:nvSpPr>
          <p:cNvPr id="43011" name="Rectangle 2051">
            <a:extLst>
              <a:ext uri="{FF2B5EF4-FFF2-40B4-BE49-F238E27FC236}">
                <a16:creationId xmlns:a16="http://schemas.microsoft.com/office/drawing/2014/main" id="{D7A66A34-5CA3-7B44-AD47-25A05D292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9289" y="3500439"/>
            <a:ext cx="8307387" cy="2600325"/>
          </a:xfrm>
          <a:ln/>
        </p:spPr>
        <p:txBody>
          <a:bodyPr/>
          <a:lstStyle/>
          <a:p>
            <a:pPr algn="ctr">
              <a:buFont typeface="Wingdings" pitchFamily="2" charset="2"/>
              <a:buNone/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903327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4" name="Group 2">
            <a:extLst>
              <a:ext uri="{FF2B5EF4-FFF2-40B4-BE49-F238E27FC236}">
                <a16:creationId xmlns:a16="http://schemas.microsoft.com/office/drawing/2014/main" id="{4ED44FE1-5427-0C4A-A05E-96CD91899C6D}"/>
              </a:ext>
            </a:extLst>
          </p:cNvPr>
          <p:cNvGrpSpPr>
            <a:grpSpLocks/>
          </p:cNvGrpSpPr>
          <p:nvPr/>
        </p:nvGrpSpPr>
        <p:grpSpPr bwMode="auto">
          <a:xfrm>
            <a:off x="2590800" y="307976"/>
            <a:ext cx="4954588" cy="2284413"/>
            <a:chOff x="1200" y="194"/>
            <a:chExt cx="3121" cy="1439"/>
          </a:xfrm>
        </p:grpSpPr>
        <p:sp>
          <p:nvSpPr>
            <p:cNvPr id="44035" name="Freeform 3">
              <a:extLst>
                <a:ext uri="{FF2B5EF4-FFF2-40B4-BE49-F238E27FC236}">
                  <a16:creationId xmlns:a16="http://schemas.microsoft.com/office/drawing/2014/main" id="{9B7E87A6-868D-C249-8060-26F2F916D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" y="486"/>
              <a:ext cx="1802" cy="1141"/>
            </a:xfrm>
            <a:custGeom>
              <a:avLst/>
              <a:gdLst>
                <a:gd name="T0" fmla="*/ 22 w 1802"/>
                <a:gd name="T1" fmla="*/ 88 h 1141"/>
                <a:gd name="T2" fmla="*/ 0 w 1802"/>
                <a:gd name="T3" fmla="*/ 119 h 1141"/>
                <a:gd name="T4" fmla="*/ 25 w 1802"/>
                <a:gd name="T5" fmla="*/ 176 h 1141"/>
                <a:gd name="T6" fmla="*/ 45 w 1802"/>
                <a:gd name="T7" fmla="*/ 384 h 1141"/>
                <a:gd name="T8" fmla="*/ 45 w 1802"/>
                <a:gd name="T9" fmla="*/ 537 h 1141"/>
                <a:gd name="T10" fmla="*/ 40 w 1802"/>
                <a:gd name="T11" fmla="*/ 734 h 1141"/>
                <a:gd name="T12" fmla="*/ 22 w 1802"/>
                <a:gd name="T13" fmla="*/ 975 h 1141"/>
                <a:gd name="T14" fmla="*/ 0 w 1802"/>
                <a:gd name="T15" fmla="*/ 1113 h 1141"/>
                <a:gd name="T16" fmla="*/ 412 w 1802"/>
                <a:gd name="T17" fmla="*/ 1133 h 1141"/>
                <a:gd name="T18" fmla="*/ 616 w 1802"/>
                <a:gd name="T19" fmla="*/ 1140 h 1141"/>
                <a:gd name="T20" fmla="*/ 1063 w 1802"/>
                <a:gd name="T21" fmla="*/ 1140 h 1141"/>
                <a:gd name="T22" fmla="*/ 1403 w 1802"/>
                <a:gd name="T23" fmla="*/ 1133 h 1141"/>
                <a:gd name="T24" fmla="*/ 1680 w 1802"/>
                <a:gd name="T25" fmla="*/ 1120 h 1141"/>
                <a:gd name="T26" fmla="*/ 1801 w 1802"/>
                <a:gd name="T27" fmla="*/ 1113 h 1141"/>
                <a:gd name="T28" fmla="*/ 1758 w 1802"/>
                <a:gd name="T29" fmla="*/ 941 h 1141"/>
                <a:gd name="T30" fmla="*/ 1733 w 1802"/>
                <a:gd name="T31" fmla="*/ 759 h 1141"/>
                <a:gd name="T32" fmla="*/ 1718 w 1802"/>
                <a:gd name="T33" fmla="*/ 530 h 1141"/>
                <a:gd name="T34" fmla="*/ 1724 w 1802"/>
                <a:gd name="T35" fmla="*/ 389 h 1141"/>
                <a:gd name="T36" fmla="*/ 1751 w 1802"/>
                <a:gd name="T37" fmla="*/ 276 h 1141"/>
                <a:gd name="T38" fmla="*/ 1769 w 1802"/>
                <a:gd name="T39" fmla="*/ 168 h 1141"/>
                <a:gd name="T40" fmla="*/ 1769 w 1802"/>
                <a:gd name="T41" fmla="*/ 131 h 1141"/>
                <a:gd name="T42" fmla="*/ 1751 w 1802"/>
                <a:gd name="T43" fmla="*/ 116 h 1141"/>
                <a:gd name="T44" fmla="*/ 1421 w 1802"/>
                <a:gd name="T45" fmla="*/ 46 h 1141"/>
                <a:gd name="T46" fmla="*/ 1228 w 1802"/>
                <a:gd name="T47" fmla="*/ 15 h 1141"/>
                <a:gd name="T48" fmla="*/ 1126 w 1802"/>
                <a:gd name="T49" fmla="*/ 3 h 1141"/>
                <a:gd name="T50" fmla="*/ 1023 w 1802"/>
                <a:gd name="T51" fmla="*/ 0 h 1141"/>
                <a:gd name="T52" fmla="*/ 702 w 1802"/>
                <a:gd name="T53" fmla="*/ 3 h 1141"/>
                <a:gd name="T54" fmla="*/ 522 w 1802"/>
                <a:gd name="T55" fmla="*/ 23 h 1141"/>
                <a:gd name="T56" fmla="*/ 328 w 1802"/>
                <a:gd name="T57" fmla="*/ 42 h 1141"/>
                <a:gd name="T58" fmla="*/ 97 w 1802"/>
                <a:gd name="T59" fmla="*/ 77 h 1141"/>
                <a:gd name="T60" fmla="*/ 22 w 1802"/>
                <a:gd name="T61" fmla="*/ 88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802" h="1141">
                  <a:moveTo>
                    <a:pt x="22" y="88"/>
                  </a:moveTo>
                  <a:lnTo>
                    <a:pt x="0" y="119"/>
                  </a:lnTo>
                  <a:lnTo>
                    <a:pt x="25" y="176"/>
                  </a:lnTo>
                  <a:lnTo>
                    <a:pt x="45" y="384"/>
                  </a:lnTo>
                  <a:lnTo>
                    <a:pt x="45" y="537"/>
                  </a:lnTo>
                  <a:lnTo>
                    <a:pt x="40" y="734"/>
                  </a:lnTo>
                  <a:lnTo>
                    <a:pt x="22" y="975"/>
                  </a:lnTo>
                  <a:lnTo>
                    <a:pt x="0" y="1113"/>
                  </a:lnTo>
                  <a:lnTo>
                    <a:pt x="412" y="1133"/>
                  </a:lnTo>
                  <a:lnTo>
                    <a:pt x="616" y="1140"/>
                  </a:lnTo>
                  <a:lnTo>
                    <a:pt x="1063" y="1140"/>
                  </a:lnTo>
                  <a:lnTo>
                    <a:pt x="1403" y="1133"/>
                  </a:lnTo>
                  <a:lnTo>
                    <a:pt x="1680" y="1120"/>
                  </a:lnTo>
                  <a:lnTo>
                    <a:pt x="1801" y="1113"/>
                  </a:lnTo>
                  <a:lnTo>
                    <a:pt x="1758" y="941"/>
                  </a:lnTo>
                  <a:lnTo>
                    <a:pt x="1733" y="759"/>
                  </a:lnTo>
                  <a:lnTo>
                    <a:pt x="1718" y="530"/>
                  </a:lnTo>
                  <a:lnTo>
                    <a:pt x="1724" y="389"/>
                  </a:lnTo>
                  <a:lnTo>
                    <a:pt x="1751" y="276"/>
                  </a:lnTo>
                  <a:lnTo>
                    <a:pt x="1769" y="168"/>
                  </a:lnTo>
                  <a:lnTo>
                    <a:pt x="1769" y="131"/>
                  </a:lnTo>
                  <a:lnTo>
                    <a:pt x="1751" y="116"/>
                  </a:lnTo>
                  <a:lnTo>
                    <a:pt x="1421" y="46"/>
                  </a:lnTo>
                  <a:lnTo>
                    <a:pt x="1228" y="15"/>
                  </a:lnTo>
                  <a:lnTo>
                    <a:pt x="1126" y="3"/>
                  </a:lnTo>
                  <a:lnTo>
                    <a:pt x="1023" y="0"/>
                  </a:lnTo>
                  <a:lnTo>
                    <a:pt x="702" y="3"/>
                  </a:lnTo>
                  <a:lnTo>
                    <a:pt x="522" y="23"/>
                  </a:lnTo>
                  <a:lnTo>
                    <a:pt x="328" y="42"/>
                  </a:lnTo>
                  <a:lnTo>
                    <a:pt x="97" y="77"/>
                  </a:lnTo>
                  <a:lnTo>
                    <a:pt x="22" y="88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6" name="Freeform 4">
              <a:extLst>
                <a:ext uri="{FF2B5EF4-FFF2-40B4-BE49-F238E27FC236}">
                  <a16:creationId xmlns:a16="http://schemas.microsoft.com/office/drawing/2014/main" id="{32275AAE-E07F-AE47-8D62-CD5C2B7ED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6" y="598"/>
              <a:ext cx="1797" cy="1032"/>
            </a:xfrm>
            <a:custGeom>
              <a:avLst/>
              <a:gdLst>
                <a:gd name="T0" fmla="*/ 1256 w 1797"/>
                <a:gd name="T1" fmla="*/ 0 h 1032"/>
                <a:gd name="T2" fmla="*/ 1308 w 1797"/>
                <a:gd name="T3" fmla="*/ 4 h 1032"/>
                <a:gd name="T4" fmla="*/ 1338 w 1797"/>
                <a:gd name="T5" fmla="*/ 55 h 1032"/>
                <a:gd name="T6" fmla="*/ 1349 w 1797"/>
                <a:gd name="T7" fmla="*/ 195 h 1032"/>
                <a:gd name="T8" fmla="*/ 1356 w 1797"/>
                <a:gd name="T9" fmla="*/ 397 h 1032"/>
                <a:gd name="T10" fmla="*/ 1344 w 1797"/>
                <a:gd name="T11" fmla="*/ 581 h 1032"/>
                <a:gd name="T12" fmla="*/ 1338 w 1797"/>
                <a:gd name="T13" fmla="*/ 811 h 1032"/>
                <a:gd name="T14" fmla="*/ 1315 w 1797"/>
                <a:gd name="T15" fmla="*/ 943 h 1032"/>
                <a:gd name="T16" fmla="*/ 1308 w 1797"/>
                <a:gd name="T17" fmla="*/ 1008 h 1032"/>
                <a:gd name="T18" fmla="*/ 1796 w 1797"/>
                <a:gd name="T19" fmla="*/ 1031 h 1032"/>
                <a:gd name="T20" fmla="*/ 647 w 1797"/>
                <a:gd name="T21" fmla="*/ 1031 h 1032"/>
                <a:gd name="T22" fmla="*/ 670 w 1797"/>
                <a:gd name="T23" fmla="*/ 984 h 1032"/>
                <a:gd name="T24" fmla="*/ 681 w 1797"/>
                <a:gd name="T25" fmla="*/ 923 h 1032"/>
                <a:gd name="T26" fmla="*/ 495 w 1797"/>
                <a:gd name="T27" fmla="*/ 908 h 1032"/>
                <a:gd name="T28" fmla="*/ 434 w 1797"/>
                <a:gd name="T29" fmla="*/ 864 h 1032"/>
                <a:gd name="T30" fmla="*/ 495 w 1797"/>
                <a:gd name="T31" fmla="*/ 793 h 1032"/>
                <a:gd name="T32" fmla="*/ 499 w 1797"/>
                <a:gd name="T33" fmla="*/ 722 h 1032"/>
                <a:gd name="T34" fmla="*/ 121 w 1797"/>
                <a:gd name="T35" fmla="*/ 674 h 1032"/>
                <a:gd name="T36" fmla="*/ 0 w 1797"/>
                <a:gd name="T37" fmla="*/ 573 h 1032"/>
                <a:gd name="T38" fmla="*/ 0 w 1797"/>
                <a:gd name="T39" fmla="*/ 516 h 1032"/>
                <a:gd name="T40" fmla="*/ 49 w 1797"/>
                <a:gd name="T41" fmla="*/ 491 h 1032"/>
                <a:gd name="T42" fmla="*/ 29 w 1797"/>
                <a:gd name="T43" fmla="*/ 473 h 1032"/>
                <a:gd name="T44" fmla="*/ 128 w 1797"/>
                <a:gd name="T45" fmla="*/ 375 h 1032"/>
                <a:gd name="T46" fmla="*/ 72 w 1797"/>
                <a:gd name="T47" fmla="*/ 277 h 1032"/>
                <a:gd name="T48" fmla="*/ 113 w 1797"/>
                <a:gd name="T49" fmla="*/ 205 h 1032"/>
                <a:gd name="T50" fmla="*/ 168 w 1797"/>
                <a:gd name="T51" fmla="*/ 192 h 1032"/>
                <a:gd name="T52" fmla="*/ 193 w 1797"/>
                <a:gd name="T53" fmla="*/ 156 h 1032"/>
                <a:gd name="T54" fmla="*/ 308 w 1797"/>
                <a:gd name="T55" fmla="*/ 138 h 1032"/>
                <a:gd name="T56" fmla="*/ 488 w 1797"/>
                <a:gd name="T57" fmla="*/ 68 h 1032"/>
                <a:gd name="T58" fmla="*/ 712 w 1797"/>
                <a:gd name="T59" fmla="*/ 30 h 1032"/>
                <a:gd name="T60" fmla="*/ 1256 w 1797"/>
                <a:gd name="T61" fmla="*/ 0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97" h="1032">
                  <a:moveTo>
                    <a:pt x="1256" y="0"/>
                  </a:moveTo>
                  <a:lnTo>
                    <a:pt x="1308" y="4"/>
                  </a:lnTo>
                  <a:lnTo>
                    <a:pt x="1338" y="55"/>
                  </a:lnTo>
                  <a:lnTo>
                    <a:pt x="1349" y="195"/>
                  </a:lnTo>
                  <a:lnTo>
                    <a:pt x="1356" y="397"/>
                  </a:lnTo>
                  <a:lnTo>
                    <a:pt x="1344" y="581"/>
                  </a:lnTo>
                  <a:lnTo>
                    <a:pt x="1338" y="811"/>
                  </a:lnTo>
                  <a:lnTo>
                    <a:pt x="1315" y="943"/>
                  </a:lnTo>
                  <a:lnTo>
                    <a:pt x="1308" y="1008"/>
                  </a:lnTo>
                  <a:lnTo>
                    <a:pt x="1796" y="1031"/>
                  </a:lnTo>
                  <a:lnTo>
                    <a:pt x="647" y="1031"/>
                  </a:lnTo>
                  <a:lnTo>
                    <a:pt x="670" y="984"/>
                  </a:lnTo>
                  <a:lnTo>
                    <a:pt x="681" y="923"/>
                  </a:lnTo>
                  <a:lnTo>
                    <a:pt x="495" y="908"/>
                  </a:lnTo>
                  <a:lnTo>
                    <a:pt x="434" y="864"/>
                  </a:lnTo>
                  <a:lnTo>
                    <a:pt x="495" y="793"/>
                  </a:lnTo>
                  <a:lnTo>
                    <a:pt x="499" y="722"/>
                  </a:lnTo>
                  <a:lnTo>
                    <a:pt x="121" y="674"/>
                  </a:lnTo>
                  <a:lnTo>
                    <a:pt x="0" y="573"/>
                  </a:lnTo>
                  <a:lnTo>
                    <a:pt x="0" y="516"/>
                  </a:lnTo>
                  <a:lnTo>
                    <a:pt x="49" y="491"/>
                  </a:lnTo>
                  <a:lnTo>
                    <a:pt x="29" y="473"/>
                  </a:lnTo>
                  <a:lnTo>
                    <a:pt x="128" y="375"/>
                  </a:lnTo>
                  <a:lnTo>
                    <a:pt x="72" y="277"/>
                  </a:lnTo>
                  <a:lnTo>
                    <a:pt x="113" y="205"/>
                  </a:lnTo>
                  <a:lnTo>
                    <a:pt x="168" y="192"/>
                  </a:lnTo>
                  <a:lnTo>
                    <a:pt x="193" y="156"/>
                  </a:lnTo>
                  <a:lnTo>
                    <a:pt x="308" y="138"/>
                  </a:lnTo>
                  <a:lnTo>
                    <a:pt x="488" y="68"/>
                  </a:lnTo>
                  <a:lnTo>
                    <a:pt x="712" y="30"/>
                  </a:lnTo>
                  <a:lnTo>
                    <a:pt x="1256" y="0"/>
                  </a:lnTo>
                </a:path>
              </a:pathLst>
            </a:custGeom>
            <a:solidFill>
              <a:srgbClr val="4C4C4C"/>
            </a:solidFill>
            <a:ln w="12700" cap="rnd" cmpd="sng">
              <a:solidFill>
                <a:srgbClr val="4C4C4C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7" name="Freeform 5">
              <a:extLst>
                <a:ext uri="{FF2B5EF4-FFF2-40B4-BE49-F238E27FC236}">
                  <a16:creationId xmlns:a16="http://schemas.microsoft.com/office/drawing/2014/main" id="{03921891-F586-A548-900A-1A6439BBA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665"/>
              <a:ext cx="607" cy="364"/>
            </a:xfrm>
            <a:custGeom>
              <a:avLst/>
              <a:gdLst>
                <a:gd name="T0" fmla="*/ 523 w 607"/>
                <a:gd name="T1" fmla="*/ 0 h 364"/>
                <a:gd name="T2" fmla="*/ 563 w 607"/>
                <a:gd name="T3" fmla="*/ 32 h 364"/>
                <a:gd name="T4" fmla="*/ 599 w 607"/>
                <a:gd name="T5" fmla="*/ 87 h 364"/>
                <a:gd name="T6" fmla="*/ 606 w 607"/>
                <a:gd name="T7" fmla="*/ 243 h 364"/>
                <a:gd name="T8" fmla="*/ 577 w 607"/>
                <a:gd name="T9" fmla="*/ 281 h 364"/>
                <a:gd name="T10" fmla="*/ 478 w 607"/>
                <a:gd name="T11" fmla="*/ 363 h 364"/>
                <a:gd name="T12" fmla="*/ 310 w 607"/>
                <a:gd name="T13" fmla="*/ 320 h 364"/>
                <a:gd name="T14" fmla="*/ 195 w 607"/>
                <a:gd name="T15" fmla="*/ 271 h 364"/>
                <a:gd name="T16" fmla="*/ 105 w 607"/>
                <a:gd name="T17" fmla="*/ 197 h 364"/>
                <a:gd name="T18" fmla="*/ 52 w 607"/>
                <a:gd name="T19" fmla="*/ 146 h 364"/>
                <a:gd name="T20" fmla="*/ 11 w 607"/>
                <a:gd name="T21" fmla="*/ 77 h 364"/>
                <a:gd name="T22" fmla="*/ 0 w 607"/>
                <a:gd name="T23" fmla="*/ 37 h 364"/>
                <a:gd name="T24" fmla="*/ 523 w 607"/>
                <a:gd name="T25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7" h="364">
                  <a:moveTo>
                    <a:pt x="523" y="0"/>
                  </a:moveTo>
                  <a:lnTo>
                    <a:pt x="563" y="32"/>
                  </a:lnTo>
                  <a:lnTo>
                    <a:pt x="599" y="87"/>
                  </a:lnTo>
                  <a:lnTo>
                    <a:pt x="606" y="243"/>
                  </a:lnTo>
                  <a:lnTo>
                    <a:pt x="577" y="281"/>
                  </a:lnTo>
                  <a:lnTo>
                    <a:pt x="478" y="363"/>
                  </a:lnTo>
                  <a:lnTo>
                    <a:pt x="310" y="320"/>
                  </a:lnTo>
                  <a:lnTo>
                    <a:pt x="195" y="271"/>
                  </a:lnTo>
                  <a:lnTo>
                    <a:pt x="105" y="197"/>
                  </a:lnTo>
                  <a:lnTo>
                    <a:pt x="52" y="146"/>
                  </a:lnTo>
                  <a:lnTo>
                    <a:pt x="11" y="77"/>
                  </a:lnTo>
                  <a:lnTo>
                    <a:pt x="0" y="37"/>
                  </a:lnTo>
                  <a:lnTo>
                    <a:pt x="523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8" name="Freeform 6">
              <a:extLst>
                <a:ext uri="{FF2B5EF4-FFF2-40B4-BE49-F238E27FC236}">
                  <a16:creationId xmlns:a16="http://schemas.microsoft.com/office/drawing/2014/main" id="{4B5BE4BA-3A02-554F-9E7A-9642AAFA4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5" y="750"/>
              <a:ext cx="303" cy="284"/>
            </a:xfrm>
            <a:custGeom>
              <a:avLst/>
              <a:gdLst>
                <a:gd name="T0" fmla="*/ 0 w 303"/>
                <a:gd name="T1" fmla="*/ 16 h 284"/>
                <a:gd name="T2" fmla="*/ 67 w 303"/>
                <a:gd name="T3" fmla="*/ 0 h 284"/>
                <a:gd name="T4" fmla="*/ 153 w 303"/>
                <a:gd name="T5" fmla="*/ 5 h 284"/>
                <a:gd name="T6" fmla="*/ 144 w 303"/>
                <a:gd name="T7" fmla="*/ 81 h 284"/>
                <a:gd name="T8" fmla="*/ 302 w 303"/>
                <a:gd name="T9" fmla="*/ 233 h 284"/>
                <a:gd name="T10" fmla="*/ 230 w 303"/>
                <a:gd name="T11" fmla="*/ 283 h 284"/>
                <a:gd name="T12" fmla="*/ 124 w 303"/>
                <a:gd name="T13" fmla="*/ 238 h 284"/>
                <a:gd name="T14" fmla="*/ 108 w 303"/>
                <a:gd name="T15" fmla="*/ 80 h 284"/>
                <a:gd name="T16" fmla="*/ 83 w 303"/>
                <a:gd name="T17" fmla="*/ 80 h 284"/>
                <a:gd name="T18" fmla="*/ 16 w 303"/>
                <a:gd name="T19" fmla="*/ 30 h 284"/>
                <a:gd name="T20" fmla="*/ 0 w 303"/>
                <a:gd name="T21" fmla="*/ 1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284">
                  <a:moveTo>
                    <a:pt x="0" y="16"/>
                  </a:moveTo>
                  <a:lnTo>
                    <a:pt x="67" y="0"/>
                  </a:lnTo>
                  <a:lnTo>
                    <a:pt x="153" y="5"/>
                  </a:lnTo>
                  <a:lnTo>
                    <a:pt x="144" y="81"/>
                  </a:lnTo>
                  <a:lnTo>
                    <a:pt x="302" y="233"/>
                  </a:lnTo>
                  <a:lnTo>
                    <a:pt x="230" y="283"/>
                  </a:lnTo>
                  <a:lnTo>
                    <a:pt x="124" y="238"/>
                  </a:lnTo>
                  <a:lnTo>
                    <a:pt x="108" y="80"/>
                  </a:lnTo>
                  <a:lnTo>
                    <a:pt x="83" y="80"/>
                  </a:lnTo>
                  <a:lnTo>
                    <a:pt x="16" y="30"/>
                  </a:lnTo>
                  <a:lnTo>
                    <a:pt x="0" y="16"/>
                  </a:lnTo>
                </a:path>
              </a:pathLst>
            </a:custGeom>
            <a:solidFill>
              <a:srgbClr val="FFFF00"/>
            </a:solidFill>
            <a:ln w="12700" cap="rnd" cmpd="sng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39" name="Freeform 7">
              <a:extLst>
                <a:ext uri="{FF2B5EF4-FFF2-40B4-BE49-F238E27FC236}">
                  <a16:creationId xmlns:a16="http://schemas.microsoft.com/office/drawing/2014/main" id="{E6F2E157-2654-234D-A5DA-77EB11B06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3" y="962"/>
              <a:ext cx="700" cy="344"/>
            </a:xfrm>
            <a:custGeom>
              <a:avLst/>
              <a:gdLst>
                <a:gd name="T0" fmla="*/ 213 w 700"/>
                <a:gd name="T1" fmla="*/ 0 h 344"/>
                <a:gd name="T2" fmla="*/ 247 w 700"/>
                <a:gd name="T3" fmla="*/ 0 h 344"/>
                <a:gd name="T4" fmla="*/ 304 w 700"/>
                <a:gd name="T5" fmla="*/ 26 h 344"/>
                <a:gd name="T6" fmla="*/ 315 w 700"/>
                <a:gd name="T7" fmla="*/ 68 h 344"/>
                <a:gd name="T8" fmla="*/ 286 w 700"/>
                <a:gd name="T9" fmla="*/ 113 h 344"/>
                <a:gd name="T10" fmla="*/ 286 w 700"/>
                <a:gd name="T11" fmla="*/ 130 h 344"/>
                <a:gd name="T12" fmla="*/ 315 w 700"/>
                <a:gd name="T13" fmla="*/ 139 h 344"/>
                <a:gd name="T14" fmla="*/ 636 w 700"/>
                <a:gd name="T15" fmla="*/ 130 h 344"/>
                <a:gd name="T16" fmla="*/ 699 w 700"/>
                <a:gd name="T17" fmla="*/ 144 h 344"/>
                <a:gd name="T18" fmla="*/ 699 w 700"/>
                <a:gd name="T19" fmla="*/ 180 h 344"/>
                <a:gd name="T20" fmla="*/ 670 w 700"/>
                <a:gd name="T21" fmla="*/ 193 h 344"/>
                <a:gd name="T22" fmla="*/ 490 w 700"/>
                <a:gd name="T23" fmla="*/ 196 h 344"/>
                <a:gd name="T24" fmla="*/ 382 w 700"/>
                <a:gd name="T25" fmla="*/ 211 h 344"/>
                <a:gd name="T26" fmla="*/ 359 w 700"/>
                <a:gd name="T27" fmla="*/ 300 h 344"/>
                <a:gd name="T28" fmla="*/ 312 w 700"/>
                <a:gd name="T29" fmla="*/ 318 h 344"/>
                <a:gd name="T30" fmla="*/ 301 w 700"/>
                <a:gd name="T31" fmla="*/ 334 h 344"/>
                <a:gd name="T32" fmla="*/ 256 w 700"/>
                <a:gd name="T33" fmla="*/ 343 h 344"/>
                <a:gd name="T34" fmla="*/ 139 w 700"/>
                <a:gd name="T35" fmla="*/ 343 h 344"/>
                <a:gd name="T36" fmla="*/ 20 w 700"/>
                <a:gd name="T37" fmla="*/ 327 h 344"/>
                <a:gd name="T38" fmla="*/ 0 w 700"/>
                <a:gd name="T39" fmla="*/ 276 h 344"/>
                <a:gd name="T40" fmla="*/ 16 w 700"/>
                <a:gd name="T41" fmla="*/ 213 h 344"/>
                <a:gd name="T42" fmla="*/ 68 w 700"/>
                <a:gd name="T43" fmla="*/ 153 h 344"/>
                <a:gd name="T44" fmla="*/ 121 w 700"/>
                <a:gd name="T45" fmla="*/ 114 h 344"/>
                <a:gd name="T46" fmla="*/ 198 w 700"/>
                <a:gd name="T47" fmla="*/ 79 h 344"/>
                <a:gd name="T48" fmla="*/ 213 w 700"/>
                <a:gd name="T49" fmla="*/ 0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00" h="344">
                  <a:moveTo>
                    <a:pt x="213" y="0"/>
                  </a:moveTo>
                  <a:lnTo>
                    <a:pt x="247" y="0"/>
                  </a:lnTo>
                  <a:lnTo>
                    <a:pt x="304" y="26"/>
                  </a:lnTo>
                  <a:lnTo>
                    <a:pt x="315" y="68"/>
                  </a:lnTo>
                  <a:lnTo>
                    <a:pt x="286" y="113"/>
                  </a:lnTo>
                  <a:lnTo>
                    <a:pt x="286" y="130"/>
                  </a:lnTo>
                  <a:lnTo>
                    <a:pt x="315" y="139"/>
                  </a:lnTo>
                  <a:lnTo>
                    <a:pt x="636" y="130"/>
                  </a:lnTo>
                  <a:lnTo>
                    <a:pt x="699" y="144"/>
                  </a:lnTo>
                  <a:lnTo>
                    <a:pt x="699" y="180"/>
                  </a:lnTo>
                  <a:lnTo>
                    <a:pt x="670" y="193"/>
                  </a:lnTo>
                  <a:lnTo>
                    <a:pt x="490" y="196"/>
                  </a:lnTo>
                  <a:lnTo>
                    <a:pt x="382" y="211"/>
                  </a:lnTo>
                  <a:lnTo>
                    <a:pt x="359" y="300"/>
                  </a:lnTo>
                  <a:lnTo>
                    <a:pt x="312" y="318"/>
                  </a:lnTo>
                  <a:lnTo>
                    <a:pt x="301" y="334"/>
                  </a:lnTo>
                  <a:lnTo>
                    <a:pt x="256" y="343"/>
                  </a:lnTo>
                  <a:lnTo>
                    <a:pt x="139" y="343"/>
                  </a:lnTo>
                  <a:lnTo>
                    <a:pt x="20" y="327"/>
                  </a:lnTo>
                  <a:lnTo>
                    <a:pt x="0" y="276"/>
                  </a:lnTo>
                  <a:lnTo>
                    <a:pt x="16" y="213"/>
                  </a:lnTo>
                  <a:lnTo>
                    <a:pt x="68" y="153"/>
                  </a:lnTo>
                  <a:lnTo>
                    <a:pt x="121" y="114"/>
                  </a:lnTo>
                  <a:lnTo>
                    <a:pt x="198" y="79"/>
                  </a:lnTo>
                  <a:lnTo>
                    <a:pt x="213" y="0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0" name="Freeform 8">
              <a:extLst>
                <a:ext uri="{FF2B5EF4-FFF2-40B4-BE49-F238E27FC236}">
                  <a16:creationId xmlns:a16="http://schemas.microsoft.com/office/drawing/2014/main" id="{B4021336-5438-FC4C-A2BF-819038442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" y="446"/>
              <a:ext cx="520" cy="151"/>
            </a:xfrm>
            <a:custGeom>
              <a:avLst/>
              <a:gdLst>
                <a:gd name="T0" fmla="*/ 16 w 520"/>
                <a:gd name="T1" fmla="*/ 57 h 151"/>
                <a:gd name="T2" fmla="*/ 101 w 520"/>
                <a:gd name="T3" fmla="*/ 47 h 151"/>
                <a:gd name="T4" fmla="*/ 193 w 520"/>
                <a:gd name="T5" fmla="*/ 43 h 151"/>
                <a:gd name="T6" fmla="*/ 187 w 520"/>
                <a:gd name="T7" fmla="*/ 66 h 151"/>
                <a:gd name="T8" fmla="*/ 171 w 520"/>
                <a:gd name="T9" fmla="*/ 113 h 151"/>
                <a:gd name="T10" fmla="*/ 200 w 520"/>
                <a:gd name="T11" fmla="*/ 141 h 151"/>
                <a:gd name="T12" fmla="*/ 252 w 520"/>
                <a:gd name="T13" fmla="*/ 150 h 151"/>
                <a:gd name="T14" fmla="*/ 317 w 520"/>
                <a:gd name="T15" fmla="*/ 133 h 151"/>
                <a:gd name="T16" fmla="*/ 342 w 520"/>
                <a:gd name="T17" fmla="*/ 120 h 151"/>
                <a:gd name="T18" fmla="*/ 405 w 520"/>
                <a:gd name="T19" fmla="*/ 124 h 151"/>
                <a:gd name="T20" fmla="*/ 434 w 520"/>
                <a:gd name="T21" fmla="*/ 115 h 151"/>
                <a:gd name="T22" fmla="*/ 452 w 520"/>
                <a:gd name="T23" fmla="*/ 93 h 151"/>
                <a:gd name="T24" fmla="*/ 463 w 520"/>
                <a:gd name="T25" fmla="*/ 86 h 151"/>
                <a:gd name="T26" fmla="*/ 519 w 520"/>
                <a:gd name="T27" fmla="*/ 61 h 151"/>
                <a:gd name="T28" fmla="*/ 478 w 520"/>
                <a:gd name="T29" fmla="*/ 12 h 151"/>
                <a:gd name="T30" fmla="*/ 335 w 520"/>
                <a:gd name="T31" fmla="*/ 0 h 151"/>
                <a:gd name="T32" fmla="*/ 269 w 520"/>
                <a:gd name="T33" fmla="*/ 7 h 151"/>
                <a:gd name="T34" fmla="*/ 245 w 520"/>
                <a:gd name="T35" fmla="*/ 0 h 151"/>
                <a:gd name="T36" fmla="*/ 175 w 520"/>
                <a:gd name="T37" fmla="*/ 7 h 151"/>
                <a:gd name="T38" fmla="*/ 139 w 520"/>
                <a:gd name="T39" fmla="*/ 26 h 151"/>
                <a:gd name="T40" fmla="*/ 88 w 520"/>
                <a:gd name="T41" fmla="*/ 7 h 151"/>
                <a:gd name="T42" fmla="*/ 25 w 520"/>
                <a:gd name="T43" fmla="*/ 6 h 151"/>
                <a:gd name="T44" fmla="*/ 0 w 520"/>
                <a:gd name="T45" fmla="*/ 13 h 151"/>
                <a:gd name="T46" fmla="*/ 16 w 520"/>
                <a:gd name="T47" fmla="*/ 5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0" h="151">
                  <a:moveTo>
                    <a:pt x="16" y="57"/>
                  </a:moveTo>
                  <a:lnTo>
                    <a:pt x="101" y="47"/>
                  </a:lnTo>
                  <a:lnTo>
                    <a:pt x="193" y="43"/>
                  </a:lnTo>
                  <a:lnTo>
                    <a:pt x="187" y="66"/>
                  </a:lnTo>
                  <a:lnTo>
                    <a:pt x="171" y="113"/>
                  </a:lnTo>
                  <a:lnTo>
                    <a:pt x="200" y="141"/>
                  </a:lnTo>
                  <a:lnTo>
                    <a:pt x="252" y="150"/>
                  </a:lnTo>
                  <a:lnTo>
                    <a:pt x="317" y="133"/>
                  </a:lnTo>
                  <a:lnTo>
                    <a:pt x="342" y="120"/>
                  </a:lnTo>
                  <a:lnTo>
                    <a:pt x="405" y="124"/>
                  </a:lnTo>
                  <a:lnTo>
                    <a:pt x="434" y="115"/>
                  </a:lnTo>
                  <a:lnTo>
                    <a:pt x="452" y="93"/>
                  </a:lnTo>
                  <a:lnTo>
                    <a:pt x="463" y="86"/>
                  </a:lnTo>
                  <a:lnTo>
                    <a:pt x="519" y="61"/>
                  </a:lnTo>
                  <a:lnTo>
                    <a:pt x="478" y="12"/>
                  </a:lnTo>
                  <a:lnTo>
                    <a:pt x="335" y="0"/>
                  </a:lnTo>
                  <a:lnTo>
                    <a:pt x="269" y="7"/>
                  </a:lnTo>
                  <a:lnTo>
                    <a:pt x="245" y="0"/>
                  </a:lnTo>
                  <a:lnTo>
                    <a:pt x="175" y="7"/>
                  </a:lnTo>
                  <a:lnTo>
                    <a:pt x="139" y="26"/>
                  </a:lnTo>
                  <a:lnTo>
                    <a:pt x="88" y="7"/>
                  </a:lnTo>
                  <a:lnTo>
                    <a:pt x="25" y="6"/>
                  </a:lnTo>
                  <a:lnTo>
                    <a:pt x="0" y="13"/>
                  </a:lnTo>
                  <a:lnTo>
                    <a:pt x="16" y="57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1" name="Freeform 9">
              <a:extLst>
                <a:ext uri="{FF2B5EF4-FFF2-40B4-BE49-F238E27FC236}">
                  <a16:creationId xmlns:a16="http://schemas.microsoft.com/office/drawing/2014/main" id="{62B917A1-BA94-A34C-8CD2-FE527E12B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9" y="249"/>
              <a:ext cx="856" cy="508"/>
            </a:xfrm>
            <a:custGeom>
              <a:avLst/>
              <a:gdLst>
                <a:gd name="T0" fmla="*/ 7 w 856"/>
                <a:gd name="T1" fmla="*/ 183 h 508"/>
                <a:gd name="T2" fmla="*/ 49 w 856"/>
                <a:gd name="T3" fmla="*/ 167 h 508"/>
                <a:gd name="T4" fmla="*/ 95 w 856"/>
                <a:gd name="T5" fmla="*/ 52 h 508"/>
                <a:gd name="T6" fmla="*/ 128 w 856"/>
                <a:gd name="T7" fmla="*/ 32 h 508"/>
                <a:gd name="T8" fmla="*/ 583 w 856"/>
                <a:gd name="T9" fmla="*/ 0 h 508"/>
                <a:gd name="T10" fmla="*/ 722 w 856"/>
                <a:gd name="T11" fmla="*/ 127 h 508"/>
                <a:gd name="T12" fmla="*/ 733 w 856"/>
                <a:gd name="T13" fmla="*/ 159 h 508"/>
                <a:gd name="T14" fmla="*/ 810 w 856"/>
                <a:gd name="T15" fmla="*/ 162 h 508"/>
                <a:gd name="T16" fmla="*/ 850 w 856"/>
                <a:gd name="T17" fmla="*/ 187 h 508"/>
                <a:gd name="T18" fmla="*/ 855 w 856"/>
                <a:gd name="T19" fmla="*/ 223 h 508"/>
                <a:gd name="T20" fmla="*/ 774 w 856"/>
                <a:gd name="T21" fmla="*/ 264 h 508"/>
                <a:gd name="T22" fmla="*/ 778 w 856"/>
                <a:gd name="T23" fmla="*/ 384 h 508"/>
                <a:gd name="T24" fmla="*/ 736 w 856"/>
                <a:gd name="T25" fmla="*/ 446 h 508"/>
                <a:gd name="T26" fmla="*/ 626 w 856"/>
                <a:gd name="T27" fmla="*/ 480 h 508"/>
                <a:gd name="T28" fmla="*/ 592 w 856"/>
                <a:gd name="T29" fmla="*/ 499 h 508"/>
                <a:gd name="T30" fmla="*/ 520 w 856"/>
                <a:gd name="T31" fmla="*/ 507 h 508"/>
                <a:gd name="T32" fmla="*/ 499 w 856"/>
                <a:gd name="T33" fmla="*/ 499 h 508"/>
                <a:gd name="T34" fmla="*/ 473 w 856"/>
                <a:gd name="T35" fmla="*/ 507 h 508"/>
                <a:gd name="T36" fmla="*/ 412 w 856"/>
                <a:gd name="T37" fmla="*/ 493 h 508"/>
                <a:gd name="T38" fmla="*/ 376 w 856"/>
                <a:gd name="T39" fmla="*/ 480 h 508"/>
                <a:gd name="T40" fmla="*/ 320 w 856"/>
                <a:gd name="T41" fmla="*/ 474 h 508"/>
                <a:gd name="T42" fmla="*/ 243 w 856"/>
                <a:gd name="T43" fmla="*/ 447 h 508"/>
                <a:gd name="T44" fmla="*/ 207 w 856"/>
                <a:gd name="T45" fmla="*/ 426 h 508"/>
                <a:gd name="T46" fmla="*/ 175 w 856"/>
                <a:gd name="T47" fmla="*/ 370 h 508"/>
                <a:gd name="T48" fmla="*/ 144 w 856"/>
                <a:gd name="T49" fmla="*/ 266 h 508"/>
                <a:gd name="T50" fmla="*/ 86 w 856"/>
                <a:gd name="T51" fmla="*/ 276 h 508"/>
                <a:gd name="T52" fmla="*/ 43 w 856"/>
                <a:gd name="T53" fmla="*/ 264 h 508"/>
                <a:gd name="T54" fmla="*/ 0 w 856"/>
                <a:gd name="T55" fmla="*/ 210 h 508"/>
                <a:gd name="T56" fmla="*/ 7 w 856"/>
                <a:gd name="T57" fmla="*/ 183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56" h="508">
                  <a:moveTo>
                    <a:pt x="7" y="183"/>
                  </a:moveTo>
                  <a:lnTo>
                    <a:pt x="49" y="167"/>
                  </a:lnTo>
                  <a:lnTo>
                    <a:pt x="95" y="52"/>
                  </a:lnTo>
                  <a:lnTo>
                    <a:pt x="128" y="32"/>
                  </a:lnTo>
                  <a:lnTo>
                    <a:pt x="583" y="0"/>
                  </a:lnTo>
                  <a:lnTo>
                    <a:pt x="722" y="127"/>
                  </a:lnTo>
                  <a:lnTo>
                    <a:pt x="733" y="159"/>
                  </a:lnTo>
                  <a:lnTo>
                    <a:pt x="810" y="162"/>
                  </a:lnTo>
                  <a:lnTo>
                    <a:pt x="850" y="187"/>
                  </a:lnTo>
                  <a:lnTo>
                    <a:pt x="855" y="223"/>
                  </a:lnTo>
                  <a:lnTo>
                    <a:pt x="774" y="264"/>
                  </a:lnTo>
                  <a:lnTo>
                    <a:pt x="778" y="384"/>
                  </a:lnTo>
                  <a:lnTo>
                    <a:pt x="736" y="446"/>
                  </a:lnTo>
                  <a:lnTo>
                    <a:pt x="626" y="480"/>
                  </a:lnTo>
                  <a:lnTo>
                    <a:pt x="592" y="499"/>
                  </a:lnTo>
                  <a:lnTo>
                    <a:pt x="520" y="507"/>
                  </a:lnTo>
                  <a:lnTo>
                    <a:pt x="499" y="499"/>
                  </a:lnTo>
                  <a:lnTo>
                    <a:pt x="473" y="507"/>
                  </a:lnTo>
                  <a:lnTo>
                    <a:pt x="412" y="493"/>
                  </a:lnTo>
                  <a:lnTo>
                    <a:pt x="376" y="480"/>
                  </a:lnTo>
                  <a:lnTo>
                    <a:pt x="320" y="474"/>
                  </a:lnTo>
                  <a:lnTo>
                    <a:pt x="243" y="447"/>
                  </a:lnTo>
                  <a:lnTo>
                    <a:pt x="207" y="426"/>
                  </a:lnTo>
                  <a:lnTo>
                    <a:pt x="175" y="370"/>
                  </a:lnTo>
                  <a:lnTo>
                    <a:pt x="144" y="266"/>
                  </a:lnTo>
                  <a:lnTo>
                    <a:pt x="86" y="276"/>
                  </a:lnTo>
                  <a:lnTo>
                    <a:pt x="43" y="264"/>
                  </a:lnTo>
                  <a:lnTo>
                    <a:pt x="0" y="210"/>
                  </a:lnTo>
                  <a:lnTo>
                    <a:pt x="7" y="183"/>
                  </a:lnTo>
                </a:path>
              </a:pathLst>
            </a:custGeom>
            <a:solidFill>
              <a:srgbClr val="FFC17F"/>
            </a:solidFill>
            <a:ln w="12700" cap="rnd" cmpd="sng">
              <a:solidFill>
                <a:srgbClr val="FFC17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2" name="Freeform 10">
              <a:extLst>
                <a:ext uri="{FF2B5EF4-FFF2-40B4-BE49-F238E27FC236}">
                  <a16:creationId xmlns:a16="http://schemas.microsoft.com/office/drawing/2014/main" id="{9E61A31B-2D11-B444-A369-88C6AD42B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1" y="255"/>
              <a:ext cx="156" cy="122"/>
            </a:xfrm>
            <a:custGeom>
              <a:avLst/>
              <a:gdLst>
                <a:gd name="T0" fmla="*/ 7 w 156"/>
                <a:gd name="T1" fmla="*/ 0 h 122"/>
                <a:gd name="T2" fmla="*/ 0 w 156"/>
                <a:gd name="T3" fmla="*/ 43 h 122"/>
                <a:gd name="T4" fmla="*/ 16 w 156"/>
                <a:gd name="T5" fmla="*/ 78 h 122"/>
                <a:gd name="T6" fmla="*/ 155 w 156"/>
                <a:gd name="T7" fmla="*/ 121 h 122"/>
                <a:gd name="T8" fmla="*/ 133 w 156"/>
                <a:gd name="T9" fmla="*/ 49 h 122"/>
                <a:gd name="T10" fmla="*/ 96 w 156"/>
                <a:gd name="T11" fmla="*/ 20 h 122"/>
                <a:gd name="T12" fmla="*/ 7 w 156"/>
                <a:gd name="T13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22">
                  <a:moveTo>
                    <a:pt x="7" y="0"/>
                  </a:moveTo>
                  <a:lnTo>
                    <a:pt x="0" y="43"/>
                  </a:lnTo>
                  <a:lnTo>
                    <a:pt x="16" y="78"/>
                  </a:lnTo>
                  <a:lnTo>
                    <a:pt x="155" y="121"/>
                  </a:lnTo>
                  <a:lnTo>
                    <a:pt x="133" y="49"/>
                  </a:lnTo>
                  <a:lnTo>
                    <a:pt x="96" y="20"/>
                  </a:lnTo>
                  <a:lnTo>
                    <a:pt x="7" y="0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3" name="Freeform 11">
              <a:extLst>
                <a:ext uri="{FF2B5EF4-FFF2-40B4-BE49-F238E27FC236}">
                  <a16:creationId xmlns:a16="http://schemas.microsoft.com/office/drawing/2014/main" id="{CD393245-1111-564E-B498-15DD2AABB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0" y="199"/>
              <a:ext cx="454" cy="80"/>
            </a:xfrm>
            <a:custGeom>
              <a:avLst/>
              <a:gdLst>
                <a:gd name="T0" fmla="*/ 0 w 454"/>
                <a:gd name="T1" fmla="*/ 79 h 80"/>
                <a:gd name="T2" fmla="*/ 70 w 454"/>
                <a:gd name="T3" fmla="*/ 13 h 80"/>
                <a:gd name="T4" fmla="*/ 146 w 454"/>
                <a:gd name="T5" fmla="*/ 0 h 80"/>
                <a:gd name="T6" fmla="*/ 325 w 454"/>
                <a:gd name="T7" fmla="*/ 0 h 80"/>
                <a:gd name="T8" fmla="*/ 408 w 454"/>
                <a:gd name="T9" fmla="*/ 10 h 80"/>
                <a:gd name="T10" fmla="*/ 453 w 454"/>
                <a:gd name="T11" fmla="*/ 35 h 80"/>
                <a:gd name="T12" fmla="*/ 101 w 454"/>
                <a:gd name="T13" fmla="*/ 79 h 80"/>
                <a:gd name="T14" fmla="*/ 0 w 454"/>
                <a:gd name="T15" fmla="*/ 7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4" h="80">
                  <a:moveTo>
                    <a:pt x="0" y="79"/>
                  </a:moveTo>
                  <a:lnTo>
                    <a:pt x="70" y="13"/>
                  </a:lnTo>
                  <a:lnTo>
                    <a:pt x="146" y="0"/>
                  </a:lnTo>
                  <a:lnTo>
                    <a:pt x="325" y="0"/>
                  </a:lnTo>
                  <a:lnTo>
                    <a:pt x="408" y="10"/>
                  </a:lnTo>
                  <a:lnTo>
                    <a:pt x="453" y="35"/>
                  </a:lnTo>
                  <a:lnTo>
                    <a:pt x="101" y="79"/>
                  </a:lnTo>
                  <a:lnTo>
                    <a:pt x="0" y="79"/>
                  </a:lnTo>
                </a:path>
              </a:pathLst>
            </a:custGeom>
            <a:solidFill>
              <a:srgbClr val="601E00"/>
            </a:solidFill>
            <a:ln w="12700" cap="rnd" cmpd="sng">
              <a:solidFill>
                <a:srgbClr val="601E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4" name="Freeform 12">
              <a:extLst>
                <a:ext uri="{FF2B5EF4-FFF2-40B4-BE49-F238E27FC236}">
                  <a16:creationId xmlns:a16="http://schemas.microsoft.com/office/drawing/2014/main" id="{9C171BE0-C15A-4641-8F9D-87945B582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57"/>
            </a:xfrm>
            <a:custGeom>
              <a:avLst/>
              <a:gdLst>
                <a:gd name="T0" fmla="*/ 0 w 253"/>
                <a:gd name="T1" fmla="*/ 2 h 57"/>
                <a:gd name="T2" fmla="*/ 23 w 253"/>
                <a:gd name="T3" fmla="*/ 22 h 57"/>
                <a:gd name="T4" fmla="*/ 49 w 253"/>
                <a:gd name="T5" fmla="*/ 49 h 57"/>
                <a:gd name="T6" fmla="*/ 85 w 253"/>
                <a:gd name="T7" fmla="*/ 56 h 57"/>
                <a:gd name="T8" fmla="*/ 173 w 253"/>
                <a:gd name="T9" fmla="*/ 56 h 57"/>
                <a:gd name="T10" fmla="*/ 189 w 253"/>
                <a:gd name="T11" fmla="*/ 49 h 57"/>
                <a:gd name="T12" fmla="*/ 252 w 253"/>
                <a:gd name="T13" fmla="*/ 0 h 57"/>
                <a:gd name="T14" fmla="*/ 119 w 253"/>
                <a:gd name="T15" fmla="*/ 17 h 57"/>
                <a:gd name="T16" fmla="*/ 58 w 253"/>
                <a:gd name="T17" fmla="*/ 17 h 57"/>
                <a:gd name="T18" fmla="*/ 23 w 253"/>
                <a:gd name="T19" fmla="*/ 8 h 57"/>
                <a:gd name="T20" fmla="*/ 0 w 253"/>
                <a:gd name="T21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3" h="57">
                  <a:moveTo>
                    <a:pt x="0" y="2"/>
                  </a:moveTo>
                  <a:lnTo>
                    <a:pt x="23" y="22"/>
                  </a:lnTo>
                  <a:lnTo>
                    <a:pt x="49" y="49"/>
                  </a:lnTo>
                  <a:lnTo>
                    <a:pt x="85" y="56"/>
                  </a:lnTo>
                  <a:lnTo>
                    <a:pt x="173" y="56"/>
                  </a:lnTo>
                  <a:lnTo>
                    <a:pt x="189" y="49"/>
                  </a:lnTo>
                  <a:lnTo>
                    <a:pt x="252" y="0"/>
                  </a:lnTo>
                  <a:lnTo>
                    <a:pt x="119" y="17"/>
                  </a:lnTo>
                  <a:lnTo>
                    <a:pt x="58" y="17"/>
                  </a:lnTo>
                  <a:lnTo>
                    <a:pt x="23" y="8"/>
                  </a:lnTo>
                  <a:lnTo>
                    <a:pt x="0" y="2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5" name="Freeform 13">
              <a:extLst>
                <a:ext uri="{FF2B5EF4-FFF2-40B4-BE49-F238E27FC236}">
                  <a16:creationId xmlns:a16="http://schemas.microsoft.com/office/drawing/2014/main" id="{1A3D639F-4045-CD4E-AD3C-9F90502BD7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8" y="194"/>
              <a:ext cx="744" cy="276"/>
            </a:xfrm>
            <a:custGeom>
              <a:avLst/>
              <a:gdLst>
                <a:gd name="T0" fmla="*/ 131 w 744"/>
                <a:gd name="T1" fmla="*/ 92 h 276"/>
                <a:gd name="T2" fmla="*/ 252 w 744"/>
                <a:gd name="T3" fmla="*/ 95 h 276"/>
                <a:gd name="T4" fmla="*/ 392 w 744"/>
                <a:gd name="T5" fmla="*/ 89 h 276"/>
                <a:gd name="T6" fmla="*/ 498 w 744"/>
                <a:gd name="T7" fmla="*/ 78 h 276"/>
                <a:gd name="T8" fmla="*/ 572 w 744"/>
                <a:gd name="T9" fmla="*/ 63 h 276"/>
                <a:gd name="T10" fmla="*/ 565 w 744"/>
                <a:gd name="T11" fmla="*/ 98 h 276"/>
                <a:gd name="T12" fmla="*/ 576 w 744"/>
                <a:gd name="T13" fmla="*/ 128 h 276"/>
                <a:gd name="T14" fmla="*/ 608 w 744"/>
                <a:gd name="T15" fmla="*/ 148 h 276"/>
                <a:gd name="T16" fmla="*/ 662 w 744"/>
                <a:gd name="T17" fmla="*/ 162 h 276"/>
                <a:gd name="T18" fmla="*/ 702 w 744"/>
                <a:gd name="T19" fmla="*/ 188 h 276"/>
                <a:gd name="T20" fmla="*/ 716 w 744"/>
                <a:gd name="T21" fmla="*/ 232 h 276"/>
                <a:gd name="T22" fmla="*/ 743 w 744"/>
                <a:gd name="T23" fmla="*/ 232 h 276"/>
                <a:gd name="T24" fmla="*/ 736 w 744"/>
                <a:gd name="T25" fmla="*/ 208 h 276"/>
                <a:gd name="T26" fmla="*/ 729 w 744"/>
                <a:gd name="T27" fmla="*/ 162 h 276"/>
                <a:gd name="T28" fmla="*/ 707 w 744"/>
                <a:gd name="T29" fmla="*/ 112 h 276"/>
                <a:gd name="T30" fmla="*/ 716 w 744"/>
                <a:gd name="T31" fmla="*/ 167 h 276"/>
                <a:gd name="T32" fmla="*/ 644 w 744"/>
                <a:gd name="T33" fmla="*/ 147 h 276"/>
                <a:gd name="T34" fmla="*/ 599 w 744"/>
                <a:gd name="T35" fmla="*/ 127 h 276"/>
                <a:gd name="T36" fmla="*/ 585 w 744"/>
                <a:gd name="T37" fmla="*/ 107 h 276"/>
                <a:gd name="T38" fmla="*/ 579 w 744"/>
                <a:gd name="T39" fmla="*/ 88 h 276"/>
                <a:gd name="T40" fmla="*/ 624 w 744"/>
                <a:gd name="T41" fmla="*/ 112 h 276"/>
                <a:gd name="T42" fmla="*/ 579 w 744"/>
                <a:gd name="T43" fmla="*/ 68 h 276"/>
                <a:gd name="T44" fmla="*/ 613 w 744"/>
                <a:gd name="T45" fmla="*/ 72 h 276"/>
                <a:gd name="T46" fmla="*/ 673 w 744"/>
                <a:gd name="T47" fmla="*/ 84 h 276"/>
                <a:gd name="T48" fmla="*/ 702 w 744"/>
                <a:gd name="T49" fmla="*/ 102 h 276"/>
                <a:gd name="T50" fmla="*/ 673 w 744"/>
                <a:gd name="T51" fmla="*/ 75 h 276"/>
                <a:gd name="T52" fmla="*/ 594 w 744"/>
                <a:gd name="T53" fmla="*/ 41 h 276"/>
                <a:gd name="T54" fmla="*/ 549 w 744"/>
                <a:gd name="T55" fmla="*/ 13 h 276"/>
                <a:gd name="T56" fmla="*/ 446 w 744"/>
                <a:gd name="T57" fmla="*/ 0 h 276"/>
                <a:gd name="T58" fmla="*/ 335 w 744"/>
                <a:gd name="T59" fmla="*/ 3 h 276"/>
                <a:gd name="T60" fmla="*/ 419 w 744"/>
                <a:gd name="T61" fmla="*/ 4 h 276"/>
                <a:gd name="T62" fmla="*/ 507 w 744"/>
                <a:gd name="T63" fmla="*/ 13 h 276"/>
                <a:gd name="T64" fmla="*/ 552 w 744"/>
                <a:gd name="T65" fmla="*/ 27 h 276"/>
                <a:gd name="T66" fmla="*/ 461 w 744"/>
                <a:gd name="T67" fmla="*/ 23 h 276"/>
                <a:gd name="T68" fmla="*/ 353 w 744"/>
                <a:gd name="T69" fmla="*/ 33 h 276"/>
                <a:gd name="T70" fmla="*/ 255 w 744"/>
                <a:gd name="T71" fmla="*/ 53 h 276"/>
                <a:gd name="T72" fmla="*/ 270 w 744"/>
                <a:gd name="T73" fmla="*/ 33 h 276"/>
                <a:gd name="T74" fmla="*/ 219 w 744"/>
                <a:gd name="T75" fmla="*/ 43 h 276"/>
                <a:gd name="T76" fmla="*/ 178 w 744"/>
                <a:gd name="T77" fmla="*/ 65 h 276"/>
                <a:gd name="T78" fmla="*/ 184 w 744"/>
                <a:gd name="T79" fmla="*/ 43 h 276"/>
                <a:gd name="T80" fmla="*/ 203 w 744"/>
                <a:gd name="T81" fmla="*/ 18 h 276"/>
                <a:gd name="T82" fmla="*/ 270 w 744"/>
                <a:gd name="T83" fmla="*/ 3 h 276"/>
                <a:gd name="T84" fmla="*/ 184 w 744"/>
                <a:gd name="T85" fmla="*/ 18 h 276"/>
                <a:gd name="T86" fmla="*/ 131 w 744"/>
                <a:gd name="T87" fmla="*/ 52 h 276"/>
                <a:gd name="T88" fmla="*/ 104 w 744"/>
                <a:gd name="T89" fmla="*/ 89 h 276"/>
                <a:gd name="T90" fmla="*/ 22 w 744"/>
                <a:gd name="T91" fmla="*/ 124 h 276"/>
                <a:gd name="T92" fmla="*/ 0 w 744"/>
                <a:gd name="T93" fmla="*/ 155 h 276"/>
                <a:gd name="T94" fmla="*/ 2 w 744"/>
                <a:gd name="T95" fmla="*/ 198 h 276"/>
                <a:gd name="T96" fmla="*/ 32 w 744"/>
                <a:gd name="T97" fmla="*/ 226 h 276"/>
                <a:gd name="T98" fmla="*/ 77 w 744"/>
                <a:gd name="T99" fmla="*/ 237 h 276"/>
                <a:gd name="T100" fmla="*/ 117 w 744"/>
                <a:gd name="T101" fmla="*/ 275 h 276"/>
                <a:gd name="T102" fmla="*/ 117 w 744"/>
                <a:gd name="T103" fmla="*/ 256 h 276"/>
                <a:gd name="T104" fmla="*/ 108 w 744"/>
                <a:gd name="T105" fmla="*/ 209 h 276"/>
                <a:gd name="T106" fmla="*/ 101 w 744"/>
                <a:gd name="T107" fmla="*/ 112 h 276"/>
                <a:gd name="T108" fmla="*/ 117 w 744"/>
                <a:gd name="T109" fmla="*/ 94 h 276"/>
                <a:gd name="T110" fmla="*/ 131 w 744"/>
                <a:gd name="T111" fmla="*/ 92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4" h="276">
                  <a:moveTo>
                    <a:pt x="131" y="92"/>
                  </a:moveTo>
                  <a:lnTo>
                    <a:pt x="252" y="95"/>
                  </a:lnTo>
                  <a:lnTo>
                    <a:pt x="392" y="89"/>
                  </a:lnTo>
                  <a:lnTo>
                    <a:pt x="498" y="78"/>
                  </a:lnTo>
                  <a:lnTo>
                    <a:pt x="572" y="63"/>
                  </a:lnTo>
                  <a:lnTo>
                    <a:pt x="565" y="98"/>
                  </a:lnTo>
                  <a:lnTo>
                    <a:pt x="576" y="128"/>
                  </a:lnTo>
                  <a:lnTo>
                    <a:pt x="608" y="148"/>
                  </a:lnTo>
                  <a:lnTo>
                    <a:pt x="662" y="162"/>
                  </a:lnTo>
                  <a:lnTo>
                    <a:pt x="702" y="188"/>
                  </a:lnTo>
                  <a:lnTo>
                    <a:pt x="716" y="232"/>
                  </a:lnTo>
                  <a:lnTo>
                    <a:pt x="743" y="232"/>
                  </a:lnTo>
                  <a:lnTo>
                    <a:pt x="736" y="208"/>
                  </a:lnTo>
                  <a:lnTo>
                    <a:pt x="729" y="162"/>
                  </a:lnTo>
                  <a:lnTo>
                    <a:pt x="707" y="112"/>
                  </a:lnTo>
                  <a:lnTo>
                    <a:pt x="716" y="167"/>
                  </a:lnTo>
                  <a:lnTo>
                    <a:pt x="644" y="147"/>
                  </a:lnTo>
                  <a:lnTo>
                    <a:pt x="599" y="127"/>
                  </a:lnTo>
                  <a:lnTo>
                    <a:pt x="585" y="107"/>
                  </a:lnTo>
                  <a:lnTo>
                    <a:pt x="579" y="88"/>
                  </a:lnTo>
                  <a:lnTo>
                    <a:pt x="624" y="112"/>
                  </a:lnTo>
                  <a:lnTo>
                    <a:pt x="579" y="68"/>
                  </a:lnTo>
                  <a:lnTo>
                    <a:pt x="613" y="72"/>
                  </a:lnTo>
                  <a:lnTo>
                    <a:pt x="673" y="84"/>
                  </a:lnTo>
                  <a:lnTo>
                    <a:pt x="702" y="102"/>
                  </a:lnTo>
                  <a:lnTo>
                    <a:pt x="673" y="75"/>
                  </a:lnTo>
                  <a:lnTo>
                    <a:pt x="594" y="41"/>
                  </a:lnTo>
                  <a:lnTo>
                    <a:pt x="549" y="13"/>
                  </a:lnTo>
                  <a:lnTo>
                    <a:pt x="446" y="0"/>
                  </a:lnTo>
                  <a:lnTo>
                    <a:pt x="335" y="3"/>
                  </a:lnTo>
                  <a:lnTo>
                    <a:pt x="419" y="4"/>
                  </a:lnTo>
                  <a:lnTo>
                    <a:pt x="507" y="13"/>
                  </a:lnTo>
                  <a:lnTo>
                    <a:pt x="552" y="27"/>
                  </a:lnTo>
                  <a:lnTo>
                    <a:pt x="461" y="23"/>
                  </a:lnTo>
                  <a:lnTo>
                    <a:pt x="353" y="33"/>
                  </a:lnTo>
                  <a:lnTo>
                    <a:pt x="255" y="53"/>
                  </a:lnTo>
                  <a:lnTo>
                    <a:pt x="270" y="33"/>
                  </a:lnTo>
                  <a:lnTo>
                    <a:pt x="219" y="43"/>
                  </a:lnTo>
                  <a:lnTo>
                    <a:pt x="178" y="65"/>
                  </a:lnTo>
                  <a:lnTo>
                    <a:pt x="184" y="43"/>
                  </a:lnTo>
                  <a:lnTo>
                    <a:pt x="203" y="18"/>
                  </a:lnTo>
                  <a:lnTo>
                    <a:pt x="270" y="3"/>
                  </a:lnTo>
                  <a:lnTo>
                    <a:pt x="184" y="18"/>
                  </a:lnTo>
                  <a:lnTo>
                    <a:pt x="131" y="52"/>
                  </a:lnTo>
                  <a:lnTo>
                    <a:pt x="104" y="89"/>
                  </a:lnTo>
                  <a:lnTo>
                    <a:pt x="22" y="124"/>
                  </a:lnTo>
                  <a:lnTo>
                    <a:pt x="0" y="155"/>
                  </a:lnTo>
                  <a:lnTo>
                    <a:pt x="2" y="198"/>
                  </a:lnTo>
                  <a:lnTo>
                    <a:pt x="32" y="226"/>
                  </a:lnTo>
                  <a:lnTo>
                    <a:pt x="77" y="237"/>
                  </a:lnTo>
                  <a:lnTo>
                    <a:pt x="117" y="275"/>
                  </a:lnTo>
                  <a:lnTo>
                    <a:pt x="117" y="256"/>
                  </a:lnTo>
                  <a:lnTo>
                    <a:pt x="108" y="209"/>
                  </a:lnTo>
                  <a:lnTo>
                    <a:pt x="101" y="112"/>
                  </a:lnTo>
                  <a:lnTo>
                    <a:pt x="117" y="94"/>
                  </a:lnTo>
                  <a:lnTo>
                    <a:pt x="131" y="9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6" name="Freeform 14">
              <a:extLst>
                <a:ext uri="{FF2B5EF4-FFF2-40B4-BE49-F238E27FC236}">
                  <a16:creationId xmlns:a16="http://schemas.microsoft.com/office/drawing/2014/main" id="{47F3DBD6-4B06-9149-A148-03C2A651B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0" y="335"/>
              <a:ext cx="125" cy="42"/>
            </a:xfrm>
            <a:custGeom>
              <a:avLst/>
              <a:gdLst>
                <a:gd name="T0" fmla="*/ 15 w 125"/>
                <a:gd name="T1" fmla="*/ 41 h 42"/>
                <a:gd name="T2" fmla="*/ 73 w 125"/>
                <a:gd name="T3" fmla="*/ 32 h 42"/>
                <a:gd name="T4" fmla="*/ 119 w 125"/>
                <a:gd name="T5" fmla="*/ 21 h 42"/>
                <a:gd name="T6" fmla="*/ 124 w 125"/>
                <a:gd name="T7" fmla="*/ 6 h 42"/>
                <a:gd name="T8" fmla="*/ 106 w 125"/>
                <a:gd name="T9" fmla="*/ 0 h 42"/>
                <a:gd name="T10" fmla="*/ 84 w 125"/>
                <a:gd name="T11" fmla="*/ 3 h 42"/>
                <a:gd name="T12" fmla="*/ 55 w 125"/>
                <a:gd name="T13" fmla="*/ 21 h 42"/>
                <a:gd name="T14" fmla="*/ 4 w 125"/>
                <a:gd name="T15" fmla="*/ 32 h 42"/>
                <a:gd name="T16" fmla="*/ 0 w 125"/>
                <a:gd name="T17" fmla="*/ 41 h 42"/>
                <a:gd name="T18" fmla="*/ 15 w 125"/>
                <a:gd name="T19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42">
                  <a:moveTo>
                    <a:pt x="15" y="41"/>
                  </a:moveTo>
                  <a:lnTo>
                    <a:pt x="73" y="32"/>
                  </a:lnTo>
                  <a:lnTo>
                    <a:pt x="119" y="21"/>
                  </a:lnTo>
                  <a:lnTo>
                    <a:pt x="124" y="6"/>
                  </a:lnTo>
                  <a:lnTo>
                    <a:pt x="106" y="0"/>
                  </a:lnTo>
                  <a:lnTo>
                    <a:pt x="84" y="3"/>
                  </a:lnTo>
                  <a:lnTo>
                    <a:pt x="55" y="21"/>
                  </a:lnTo>
                  <a:lnTo>
                    <a:pt x="4" y="32"/>
                  </a:lnTo>
                  <a:lnTo>
                    <a:pt x="0" y="41"/>
                  </a:lnTo>
                  <a:lnTo>
                    <a:pt x="15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7" name="Freeform 15">
              <a:extLst>
                <a:ext uri="{FF2B5EF4-FFF2-40B4-BE49-F238E27FC236}">
                  <a16:creationId xmlns:a16="http://schemas.microsoft.com/office/drawing/2014/main" id="{BFB92DCF-4176-A24D-BE9F-7C3D2B927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5" y="326"/>
              <a:ext cx="119" cy="39"/>
            </a:xfrm>
            <a:custGeom>
              <a:avLst/>
              <a:gdLst>
                <a:gd name="T0" fmla="*/ 20 w 119"/>
                <a:gd name="T1" fmla="*/ 0 h 39"/>
                <a:gd name="T2" fmla="*/ 0 w 119"/>
                <a:gd name="T3" fmla="*/ 3 h 39"/>
                <a:gd name="T4" fmla="*/ 0 w 119"/>
                <a:gd name="T5" fmla="*/ 16 h 39"/>
                <a:gd name="T6" fmla="*/ 30 w 119"/>
                <a:gd name="T7" fmla="*/ 24 h 39"/>
                <a:gd name="T8" fmla="*/ 77 w 119"/>
                <a:gd name="T9" fmla="*/ 30 h 39"/>
                <a:gd name="T10" fmla="*/ 107 w 119"/>
                <a:gd name="T11" fmla="*/ 38 h 39"/>
                <a:gd name="T12" fmla="*/ 118 w 119"/>
                <a:gd name="T13" fmla="*/ 32 h 39"/>
                <a:gd name="T14" fmla="*/ 113 w 119"/>
                <a:gd name="T15" fmla="*/ 26 h 39"/>
                <a:gd name="T16" fmla="*/ 89 w 119"/>
                <a:gd name="T17" fmla="*/ 12 h 39"/>
                <a:gd name="T18" fmla="*/ 52 w 119"/>
                <a:gd name="T19" fmla="*/ 9 h 39"/>
                <a:gd name="T20" fmla="*/ 36 w 119"/>
                <a:gd name="T21" fmla="*/ 4 h 39"/>
                <a:gd name="T22" fmla="*/ 20 w 119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39">
                  <a:moveTo>
                    <a:pt x="20" y="0"/>
                  </a:moveTo>
                  <a:lnTo>
                    <a:pt x="0" y="3"/>
                  </a:lnTo>
                  <a:lnTo>
                    <a:pt x="0" y="16"/>
                  </a:lnTo>
                  <a:lnTo>
                    <a:pt x="30" y="24"/>
                  </a:lnTo>
                  <a:lnTo>
                    <a:pt x="77" y="30"/>
                  </a:lnTo>
                  <a:lnTo>
                    <a:pt x="107" y="38"/>
                  </a:lnTo>
                  <a:lnTo>
                    <a:pt x="118" y="32"/>
                  </a:lnTo>
                  <a:lnTo>
                    <a:pt x="113" y="26"/>
                  </a:lnTo>
                  <a:lnTo>
                    <a:pt x="89" y="12"/>
                  </a:lnTo>
                  <a:lnTo>
                    <a:pt x="52" y="9"/>
                  </a:lnTo>
                  <a:lnTo>
                    <a:pt x="36" y="4"/>
                  </a:lnTo>
                  <a:lnTo>
                    <a:pt x="2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8" name="Freeform 16">
              <a:extLst>
                <a:ext uri="{FF2B5EF4-FFF2-40B4-BE49-F238E27FC236}">
                  <a16:creationId xmlns:a16="http://schemas.microsoft.com/office/drawing/2014/main" id="{BD18C00B-D1E7-7340-9FA7-675180948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5" y="385"/>
              <a:ext cx="28" cy="16"/>
            </a:xfrm>
            <a:custGeom>
              <a:avLst/>
              <a:gdLst>
                <a:gd name="T0" fmla="*/ 27 w 28"/>
                <a:gd name="T1" fmla="*/ 4 h 16"/>
                <a:gd name="T2" fmla="*/ 13 w 28"/>
                <a:gd name="T3" fmla="*/ 0 h 16"/>
                <a:gd name="T4" fmla="*/ 0 w 28"/>
                <a:gd name="T5" fmla="*/ 8 h 16"/>
                <a:gd name="T6" fmla="*/ 11 w 28"/>
                <a:gd name="T7" fmla="*/ 15 h 16"/>
                <a:gd name="T8" fmla="*/ 25 w 28"/>
                <a:gd name="T9" fmla="*/ 15 h 16"/>
                <a:gd name="T10" fmla="*/ 27 w 28"/>
                <a:gd name="T11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6">
                  <a:moveTo>
                    <a:pt x="27" y="4"/>
                  </a:moveTo>
                  <a:lnTo>
                    <a:pt x="13" y="0"/>
                  </a:lnTo>
                  <a:lnTo>
                    <a:pt x="0" y="8"/>
                  </a:lnTo>
                  <a:lnTo>
                    <a:pt x="11" y="15"/>
                  </a:lnTo>
                  <a:lnTo>
                    <a:pt x="25" y="15"/>
                  </a:lnTo>
                  <a:lnTo>
                    <a:pt x="27" y="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49" name="Freeform 17">
              <a:extLst>
                <a:ext uri="{FF2B5EF4-FFF2-40B4-BE49-F238E27FC236}">
                  <a16:creationId xmlns:a16="http://schemas.microsoft.com/office/drawing/2014/main" id="{9FB381A5-F4F9-E340-8515-34F1A4627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7" y="380"/>
              <a:ext cx="26" cy="13"/>
            </a:xfrm>
            <a:custGeom>
              <a:avLst/>
              <a:gdLst>
                <a:gd name="T0" fmla="*/ 13 w 26"/>
                <a:gd name="T1" fmla="*/ 0 h 13"/>
                <a:gd name="T2" fmla="*/ 0 w 26"/>
                <a:gd name="T3" fmla="*/ 7 h 13"/>
                <a:gd name="T4" fmla="*/ 9 w 26"/>
                <a:gd name="T5" fmla="*/ 12 h 13"/>
                <a:gd name="T6" fmla="*/ 25 w 26"/>
                <a:gd name="T7" fmla="*/ 12 h 13"/>
                <a:gd name="T8" fmla="*/ 25 w 26"/>
                <a:gd name="T9" fmla="*/ 2 h 13"/>
                <a:gd name="T10" fmla="*/ 13 w 26"/>
                <a:gd name="T1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3">
                  <a:moveTo>
                    <a:pt x="13" y="0"/>
                  </a:moveTo>
                  <a:lnTo>
                    <a:pt x="0" y="7"/>
                  </a:lnTo>
                  <a:lnTo>
                    <a:pt x="9" y="12"/>
                  </a:lnTo>
                  <a:lnTo>
                    <a:pt x="25" y="12"/>
                  </a:lnTo>
                  <a:lnTo>
                    <a:pt x="25" y="2"/>
                  </a:lnTo>
                  <a:lnTo>
                    <a:pt x="13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0" name="Freeform 18">
              <a:extLst>
                <a:ext uri="{FF2B5EF4-FFF2-40B4-BE49-F238E27FC236}">
                  <a16:creationId xmlns:a16="http://schemas.microsoft.com/office/drawing/2014/main" id="{49643404-5E31-C242-89E1-9FE556B1A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2" y="410"/>
              <a:ext cx="166" cy="147"/>
            </a:xfrm>
            <a:custGeom>
              <a:avLst/>
              <a:gdLst>
                <a:gd name="T0" fmla="*/ 22 w 166"/>
                <a:gd name="T1" fmla="*/ 3 h 147"/>
                <a:gd name="T2" fmla="*/ 5 w 166"/>
                <a:gd name="T3" fmla="*/ 49 h 147"/>
                <a:gd name="T4" fmla="*/ 0 w 166"/>
                <a:gd name="T5" fmla="*/ 92 h 147"/>
                <a:gd name="T6" fmla="*/ 18 w 166"/>
                <a:gd name="T7" fmla="*/ 120 h 147"/>
                <a:gd name="T8" fmla="*/ 48 w 166"/>
                <a:gd name="T9" fmla="*/ 140 h 147"/>
                <a:gd name="T10" fmla="*/ 95 w 166"/>
                <a:gd name="T11" fmla="*/ 146 h 147"/>
                <a:gd name="T12" fmla="*/ 145 w 166"/>
                <a:gd name="T13" fmla="*/ 136 h 147"/>
                <a:gd name="T14" fmla="*/ 163 w 166"/>
                <a:gd name="T15" fmla="*/ 113 h 147"/>
                <a:gd name="T16" fmla="*/ 165 w 166"/>
                <a:gd name="T17" fmla="*/ 84 h 147"/>
                <a:gd name="T18" fmla="*/ 151 w 166"/>
                <a:gd name="T19" fmla="*/ 55 h 147"/>
                <a:gd name="T20" fmla="*/ 83 w 166"/>
                <a:gd name="T21" fmla="*/ 0 h 147"/>
                <a:gd name="T22" fmla="*/ 140 w 166"/>
                <a:gd name="T23" fmla="*/ 53 h 147"/>
                <a:gd name="T24" fmla="*/ 152 w 166"/>
                <a:gd name="T25" fmla="*/ 92 h 147"/>
                <a:gd name="T26" fmla="*/ 151 w 166"/>
                <a:gd name="T27" fmla="*/ 113 h 147"/>
                <a:gd name="T28" fmla="*/ 133 w 166"/>
                <a:gd name="T29" fmla="*/ 132 h 147"/>
                <a:gd name="T30" fmla="*/ 95 w 166"/>
                <a:gd name="T31" fmla="*/ 136 h 147"/>
                <a:gd name="T32" fmla="*/ 52 w 166"/>
                <a:gd name="T33" fmla="*/ 132 h 147"/>
                <a:gd name="T34" fmla="*/ 25 w 166"/>
                <a:gd name="T35" fmla="*/ 113 h 147"/>
                <a:gd name="T36" fmla="*/ 11 w 166"/>
                <a:gd name="T37" fmla="*/ 93 h 147"/>
                <a:gd name="T38" fmla="*/ 11 w 166"/>
                <a:gd name="T39" fmla="*/ 55 h 147"/>
                <a:gd name="T40" fmla="*/ 18 w 166"/>
                <a:gd name="T41" fmla="*/ 26 h 147"/>
                <a:gd name="T42" fmla="*/ 22 w 166"/>
                <a:gd name="T43" fmla="*/ 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6" h="147">
                  <a:moveTo>
                    <a:pt x="22" y="3"/>
                  </a:moveTo>
                  <a:lnTo>
                    <a:pt x="5" y="49"/>
                  </a:lnTo>
                  <a:lnTo>
                    <a:pt x="0" y="92"/>
                  </a:lnTo>
                  <a:lnTo>
                    <a:pt x="18" y="120"/>
                  </a:lnTo>
                  <a:lnTo>
                    <a:pt x="48" y="140"/>
                  </a:lnTo>
                  <a:lnTo>
                    <a:pt x="95" y="146"/>
                  </a:lnTo>
                  <a:lnTo>
                    <a:pt x="145" y="136"/>
                  </a:lnTo>
                  <a:lnTo>
                    <a:pt x="163" y="113"/>
                  </a:lnTo>
                  <a:lnTo>
                    <a:pt x="165" y="84"/>
                  </a:lnTo>
                  <a:lnTo>
                    <a:pt x="151" y="55"/>
                  </a:lnTo>
                  <a:lnTo>
                    <a:pt x="83" y="0"/>
                  </a:lnTo>
                  <a:lnTo>
                    <a:pt x="140" y="53"/>
                  </a:lnTo>
                  <a:lnTo>
                    <a:pt x="152" y="92"/>
                  </a:lnTo>
                  <a:lnTo>
                    <a:pt x="151" y="113"/>
                  </a:lnTo>
                  <a:lnTo>
                    <a:pt x="133" y="132"/>
                  </a:lnTo>
                  <a:lnTo>
                    <a:pt x="95" y="136"/>
                  </a:lnTo>
                  <a:lnTo>
                    <a:pt x="52" y="132"/>
                  </a:lnTo>
                  <a:lnTo>
                    <a:pt x="25" y="113"/>
                  </a:lnTo>
                  <a:lnTo>
                    <a:pt x="11" y="93"/>
                  </a:lnTo>
                  <a:lnTo>
                    <a:pt x="11" y="55"/>
                  </a:lnTo>
                  <a:lnTo>
                    <a:pt x="18" y="26"/>
                  </a:lnTo>
                  <a:lnTo>
                    <a:pt x="22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1" name="Freeform 19">
              <a:extLst>
                <a:ext uri="{FF2B5EF4-FFF2-40B4-BE49-F238E27FC236}">
                  <a16:creationId xmlns:a16="http://schemas.microsoft.com/office/drawing/2014/main" id="{967CF212-6A13-DE40-B9D6-418FCF636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" y="543"/>
              <a:ext cx="331" cy="44"/>
            </a:xfrm>
            <a:custGeom>
              <a:avLst/>
              <a:gdLst>
                <a:gd name="T0" fmla="*/ 0 w 331"/>
                <a:gd name="T1" fmla="*/ 11 h 44"/>
                <a:gd name="T2" fmla="*/ 23 w 331"/>
                <a:gd name="T3" fmla="*/ 0 h 44"/>
                <a:gd name="T4" fmla="*/ 41 w 331"/>
                <a:gd name="T5" fmla="*/ 5 h 44"/>
                <a:gd name="T6" fmla="*/ 27 w 331"/>
                <a:gd name="T7" fmla="*/ 17 h 44"/>
                <a:gd name="T8" fmla="*/ 69 w 331"/>
                <a:gd name="T9" fmla="*/ 27 h 44"/>
                <a:gd name="T10" fmla="*/ 108 w 331"/>
                <a:gd name="T11" fmla="*/ 40 h 44"/>
                <a:gd name="T12" fmla="*/ 151 w 331"/>
                <a:gd name="T13" fmla="*/ 40 h 44"/>
                <a:gd name="T14" fmla="*/ 206 w 331"/>
                <a:gd name="T15" fmla="*/ 31 h 44"/>
                <a:gd name="T16" fmla="*/ 303 w 331"/>
                <a:gd name="T17" fmla="*/ 17 h 44"/>
                <a:gd name="T18" fmla="*/ 303 w 331"/>
                <a:gd name="T19" fmla="*/ 5 h 44"/>
                <a:gd name="T20" fmla="*/ 330 w 331"/>
                <a:gd name="T21" fmla="*/ 7 h 44"/>
                <a:gd name="T22" fmla="*/ 330 w 331"/>
                <a:gd name="T23" fmla="*/ 25 h 44"/>
                <a:gd name="T24" fmla="*/ 310 w 331"/>
                <a:gd name="T25" fmla="*/ 27 h 44"/>
                <a:gd name="T26" fmla="*/ 296 w 331"/>
                <a:gd name="T27" fmla="*/ 23 h 44"/>
                <a:gd name="T28" fmla="*/ 162 w 331"/>
                <a:gd name="T29" fmla="*/ 43 h 44"/>
                <a:gd name="T30" fmla="*/ 105 w 331"/>
                <a:gd name="T31" fmla="*/ 43 h 44"/>
                <a:gd name="T32" fmla="*/ 41 w 331"/>
                <a:gd name="T33" fmla="*/ 25 h 44"/>
                <a:gd name="T34" fmla="*/ 27 w 331"/>
                <a:gd name="T35" fmla="*/ 23 h 44"/>
                <a:gd name="T36" fmla="*/ 13 w 331"/>
                <a:gd name="T37" fmla="*/ 27 h 44"/>
                <a:gd name="T38" fmla="*/ 0 w 331"/>
                <a:gd name="T39" fmla="*/ 23 h 44"/>
                <a:gd name="T40" fmla="*/ 0 w 331"/>
                <a:gd name="T41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4">
                  <a:moveTo>
                    <a:pt x="0" y="11"/>
                  </a:moveTo>
                  <a:lnTo>
                    <a:pt x="23" y="0"/>
                  </a:lnTo>
                  <a:lnTo>
                    <a:pt x="41" y="5"/>
                  </a:lnTo>
                  <a:lnTo>
                    <a:pt x="27" y="17"/>
                  </a:lnTo>
                  <a:lnTo>
                    <a:pt x="69" y="27"/>
                  </a:lnTo>
                  <a:lnTo>
                    <a:pt x="108" y="40"/>
                  </a:lnTo>
                  <a:lnTo>
                    <a:pt x="151" y="40"/>
                  </a:lnTo>
                  <a:lnTo>
                    <a:pt x="206" y="31"/>
                  </a:lnTo>
                  <a:lnTo>
                    <a:pt x="303" y="17"/>
                  </a:lnTo>
                  <a:lnTo>
                    <a:pt x="303" y="5"/>
                  </a:lnTo>
                  <a:lnTo>
                    <a:pt x="330" y="7"/>
                  </a:lnTo>
                  <a:lnTo>
                    <a:pt x="330" y="25"/>
                  </a:lnTo>
                  <a:lnTo>
                    <a:pt x="310" y="27"/>
                  </a:lnTo>
                  <a:lnTo>
                    <a:pt x="296" y="23"/>
                  </a:lnTo>
                  <a:lnTo>
                    <a:pt x="162" y="43"/>
                  </a:lnTo>
                  <a:lnTo>
                    <a:pt x="105" y="43"/>
                  </a:lnTo>
                  <a:lnTo>
                    <a:pt x="41" y="25"/>
                  </a:lnTo>
                  <a:lnTo>
                    <a:pt x="27" y="23"/>
                  </a:lnTo>
                  <a:lnTo>
                    <a:pt x="13" y="27"/>
                  </a:lnTo>
                  <a:lnTo>
                    <a:pt x="0" y="23"/>
                  </a:lnTo>
                  <a:lnTo>
                    <a:pt x="0" y="1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2" name="Freeform 20">
              <a:extLst>
                <a:ext uri="{FF2B5EF4-FFF2-40B4-BE49-F238E27FC236}">
                  <a16:creationId xmlns:a16="http://schemas.microsoft.com/office/drawing/2014/main" id="{E8D75828-DBC8-6D4B-9F87-178C0FC7E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" y="566"/>
              <a:ext cx="253" cy="60"/>
            </a:xfrm>
            <a:custGeom>
              <a:avLst/>
              <a:gdLst>
                <a:gd name="T0" fmla="*/ 0 w 253"/>
                <a:gd name="T1" fmla="*/ 8 h 60"/>
                <a:gd name="T2" fmla="*/ 16 w 253"/>
                <a:gd name="T3" fmla="*/ 22 h 60"/>
                <a:gd name="T4" fmla="*/ 34 w 253"/>
                <a:gd name="T5" fmla="*/ 49 h 60"/>
                <a:gd name="T6" fmla="*/ 70 w 253"/>
                <a:gd name="T7" fmla="*/ 59 h 60"/>
                <a:gd name="T8" fmla="*/ 157 w 253"/>
                <a:gd name="T9" fmla="*/ 59 h 60"/>
                <a:gd name="T10" fmla="*/ 180 w 253"/>
                <a:gd name="T11" fmla="*/ 53 h 60"/>
                <a:gd name="T12" fmla="*/ 252 w 253"/>
                <a:gd name="T13" fmla="*/ 0 h 60"/>
                <a:gd name="T14" fmla="*/ 232 w 253"/>
                <a:gd name="T15" fmla="*/ 2 h 60"/>
                <a:gd name="T16" fmla="*/ 167 w 253"/>
                <a:gd name="T17" fmla="*/ 49 h 60"/>
                <a:gd name="T18" fmla="*/ 148 w 253"/>
                <a:gd name="T19" fmla="*/ 51 h 60"/>
                <a:gd name="T20" fmla="*/ 81 w 253"/>
                <a:gd name="T21" fmla="*/ 53 h 60"/>
                <a:gd name="T22" fmla="*/ 49 w 253"/>
                <a:gd name="T23" fmla="*/ 47 h 60"/>
                <a:gd name="T24" fmla="*/ 36 w 253"/>
                <a:gd name="T25" fmla="*/ 39 h 60"/>
                <a:gd name="T26" fmla="*/ 23 w 253"/>
                <a:gd name="T27" fmla="*/ 20 h 60"/>
                <a:gd name="T28" fmla="*/ 0 w 253"/>
                <a:gd name="T29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3" h="60">
                  <a:moveTo>
                    <a:pt x="0" y="8"/>
                  </a:moveTo>
                  <a:lnTo>
                    <a:pt x="16" y="22"/>
                  </a:lnTo>
                  <a:lnTo>
                    <a:pt x="34" y="49"/>
                  </a:lnTo>
                  <a:lnTo>
                    <a:pt x="70" y="59"/>
                  </a:lnTo>
                  <a:lnTo>
                    <a:pt x="157" y="59"/>
                  </a:lnTo>
                  <a:lnTo>
                    <a:pt x="180" y="53"/>
                  </a:lnTo>
                  <a:lnTo>
                    <a:pt x="252" y="0"/>
                  </a:lnTo>
                  <a:lnTo>
                    <a:pt x="232" y="2"/>
                  </a:lnTo>
                  <a:lnTo>
                    <a:pt x="167" y="49"/>
                  </a:lnTo>
                  <a:lnTo>
                    <a:pt x="148" y="51"/>
                  </a:lnTo>
                  <a:lnTo>
                    <a:pt x="81" y="53"/>
                  </a:lnTo>
                  <a:lnTo>
                    <a:pt x="49" y="47"/>
                  </a:lnTo>
                  <a:lnTo>
                    <a:pt x="36" y="39"/>
                  </a:lnTo>
                  <a:lnTo>
                    <a:pt x="23" y="20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3" name="Freeform 21">
              <a:extLst>
                <a:ext uri="{FF2B5EF4-FFF2-40B4-BE49-F238E27FC236}">
                  <a16:creationId xmlns:a16="http://schemas.microsoft.com/office/drawing/2014/main" id="{F86D7085-1398-8B4F-B472-AAF2F018A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" y="401"/>
              <a:ext cx="879" cy="366"/>
            </a:xfrm>
            <a:custGeom>
              <a:avLst/>
              <a:gdLst>
                <a:gd name="T0" fmla="*/ 150 w 879"/>
                <a:gd name="T1" fmla="*/ 84 h 366"/>
                <a:gd name="T2" fmla="*/ 169 w 879"/>
                <a:gd name="T3" fmla="*/ 130 h 366"/>
                <a:gd name="T4" fmla="*/ 197 w 879"/>
                <a:gd name="T5" fmla="*/ 218 h 366"/>
                <a:gd name="T6" fmla="*/ 224 w 879"/>
                <a:gd name="T7" fmla="*/ 269 h 366"/>
                <a:gd name="T8" fmla="*/ 261 w 879"/>
                <a:gd name="T9" fmla="*/ 289 h 366"/>
                <a:gd name="T10" fmla="*/ 346 w 879"/>
                <a:gd name="T11" fmla="*/ 314 h 366"/>
                <a:gd name="T12" fmla="*/ 406 w 879"/>
                <a:gd name="T13" fmla="*/ 324 h 366"/>
                <a:gd name="T14" fmla="*/ 438 w 879"/>
                <a:gd name="T15" fmla="*/ 341 h 366"/>
                <a:gd name="T16" fmla="*/ 487 w 879"/>
                <a:gd name="T17" fmla="*/ 347 h 366"/>
                <a:gd name="T18" fmla="*/ 508 w 879"/>
                <a:gd name="T19" fmla="*/ 330 h 366"/>
                <a:gd name="T20" fmla="*/ 546 w 879"/>
                <a:gd name="T21" fmla="*/ 341 h 366"/>
                <a:gd name="T22" fmla="*/ 604 w 879"/>
                <a:gd name="T23" fmla="*/ 338 h 366"/>
                <a:gd name="T24" fmla="*/ 624 w 879"/>
                <a:gd name="T25" fmla="*/ 324 h 366"/>
                <a:gd name="T26" fmla="*/ 669 w 879"/>
                <a:gd name="T27" fmla="*/ 307 h 366"/>
                <a:gd name="T28" fmla="*/ 736 w 879"/>
                <a:gd name="T29" fmla="*/ 285 h 366"/>
                <a:gd name="T30" fmla="*/ 770 w 879"/>
                <a:gd name="T31" fmla="*/ 257 h 366"/>
                <a:gd name="T32" fmla="*/ 782 w 879"/>
                <a:gd name="T33" fmla="*/ 222 h 366"/>
                <a:gd name="T34" fmla="*/ 775 w 879"/>
                <a:gd name="T35" fmla="*/ 54 h 366"/>
                <a:gd name="T36" fmla="*/ 800 w 879"/>
                <a:gd name="T37" fmla="*/ 80 h 366"/>
                <a:gd name="T38" fmla="*/ 865 w 879"/>
                <a:gd name="T39" fmla="*/ 68 h 366"/>
                <a:gd name="T40" fmla="*/ 826 w 879"/>
                <a:gd name="T41" fmla="*/ 11 h 366"/>
                <a:gd name="T42" fmla="*/ 755 w 879"/>
                <a:gd name="T43" fmla="*/ 4 h 366"/>
                <a:gd name="T44" fmla="*/ 833 w 879"/>
                <a:gd name="T45" fmla="*/ 0 h 366"/>
                <a:gd name="T46" fmla="*/ 878 w 879"/>
                <a:gd name="T47" fmla="*/ 34 h 366"/>
                <a:gd name="T48" fmla="*/ 876 w 879"/>
                <a:gd name="T49" fmla="*/ 74 h 366"/>
                <a:gd name="T50" fmla="*/ 800 w 879"/>
                <a:gd name="T51" fmla="*/ 113 h 366"/>
                <a:gd name="T52" fmla="*/ 793 w 879"/>
                <a:gd name="T53" fmla="*/ 252 h 366"/>
                <a:gd name="T54" fmla="*/ 748 w 879"/>
                <a:gd name="T55" fmla="*/ 306 h 366"/>
                <a:gd name="T56" fmla="*/ 613 w 879"/>
                <a:gd name="T57" fmla="*/ 347 h 366"/>
                <a:gd name="T58" fmla="*/ 508 w 879"/>
                <a:gd name="T59" fmla="*/ 365 h 366"/>
                <a:gd name="T60" fmla="*/ 425 w 879"/>
                <a:gd name="T61" fmla="*/ 341 h 366"/>
                <a:gd name="T62" fmla="*/ 344 w 879"/>
                <a:gd name="T63" fmla="*/ 334 h 366"/>
                <a:gd name="T64" fmla="*/ 265 w 879"/>
                <a:gd name="T65" fmla="*/ 307 h 366"/>
                <a:gd name="T66" fmla="*/ 224 w 879"/>
                <a:gd name="T67" fmla="*/ 279 h 366"/>
                <a:gd name="T68" fmla="*/ 182 w 879"/>
                <a:gd name="T69" fmla="*/ 222 h 366"/>
                <a:gd name="T70" fmla="*/ 150 w 879"/>
                <a:gd name="T71" fmla="*/ 116 h 366"/>
                <a:gd name="T72" fmla="*/ 101 w 879"/>
                <a:gd name="T73" fmla="*/ 129 h 366"/>
                <a:gd name="T74" fmla="*/ 47 w 879"/>
                <a:gd name="T75" fmla="*/ 110 h 366"/>
                <a:gd name="T76" fmla="*/ 0 w 879"/>
                <a:gd name="T77" fmla="*/ 58 h 366"/>
                <a:gd name="T78" fmla="*/ 13 w 879"/>
                <a:gd name="T79" fmla="*/ 27 h 366"/>
                <a:gd name="T80" fmla="*/ 47 w 879"/>
                <a:gd name="T81" fmla="*/ 14 h 366"/>
                <a:gd name="T82" fmla="*/ 52 w 879"/>
                <a:gd name="T83" fmla="*/ 20 h 366"/>
                <a:gd name="T84" fmla="*/ 22 w 879"/>
                <a:gd name="T85" fmla="*/ 31 h 366"/>
                <a:gd name="T86" fmla="*/ 13 w 879"/>
                <a:gd name="T87" fmla="*/ 54 h 366"/>
                <a:gd name="T88" fmla="*/ 61 w 879"/>
                <a:gd name="T89" fmla="*/ 108 h 366"/>
                <a:gd name="T90" fmla="*/ 144 w 879"/>
                <a:gd name="T91" fmla="*/ 108 h 366"/>
                <a:gd name="T92" fmla="*/ 130 w 879"/>
                <a:gd name="T93" fmla="*/ 54 h 366"/>
                <a:gd name="T94" fmla="*/ 150 w 879"/>
                <a:gd name="T95" fmla="*/ 8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79" h="366">
                  <a:moveTo>
                    <a:pt x="150" y="84"/>
                  </a:moveTo>
                  <a:lnTo>
                    <a:pt x="169" y="130"/>
                  </a:lnTo>
                  <a:lnTo>
                    <a:pt x="197" y="218"/>
                  </a:lnTo>
                  <a:lnTo>
                    <a:pt x="224" y="269"/>
                  </a:lnTo>
                  <a:lnTo>
                    <a:pt x="261" y="289"/>
                  </a:lnTo>
                  <a:lnTo>
                    <a:pt x="346" y="314"/>
                  </a:lnTo>
                  <a:lnTo>
                    <a:pt x="406" y="324"/>
                  </a:lnTo>
                  <a:lnTo>
                    <a:pt x="438" y="341"/>
                  </a:lnTo>
                  <a:lnTo>
                    <a:pt x="487" y="347"/>
                  </a:lnTo>
                  <a:lnTo>
                    <a:pt x="508" y="330"/>
                  </a:lnTo>
                  <a:lnTo>
                    <a:pt x="546" y="341"/>
                  </a:lnTo>
                  <a:lnTo>
                    <a:pt x="604" y="338"/>
                  </a:lnTo>
                  <a:lnTo>
                    <a:pt x="624" y="324"/>
                  </a:lnTo>
                  <a:lnTo>
                    <a:pt x="669" y="307"/>
                  </a:lnTo>
                  <a:lnTo>
                    <a:pt x="736" y="285"/>
                  </a:lnTo>
                  <a:lnTo>
                    <a:pt x="770" y="257"/>
                  </a:lnTo>
                  <a:lnTo>
                    <a:pt x="782" y="222"/>
                  </a:lnTo>
                  <a:lnTo>
                    <a:pt x="775" y="54"/>
                  </a:lnTo>
                  <a:lnTo>
                    <a:pt x="800" y="80"/>
                  </a:lnTo>
                  <a:lnTo>
                    <a:pt x="865" y="68"/>
                  </a:lnTo>
                  <a:lnTo>
                    <a:pt x="826" y="11"/>
                  </a:lnTo>
                  <a:lnTo>
                    <a:pt x="755" y="4"/>
                  </a:lnTo>
                  <a:lnTo>
                    <a:pt x="833" y="0"/>
                  </a:lnTo>
                  <a:lnTo>
                    <a:pt x="878" y="34"/>
                  </a:lnTo>
                  <a:lnTo>
                    <a:pt x="876" y="74"/>
                  </a:lnTo>
                  <a:lnTo>
                    <a:pt x="800" y="113"/>
                  </a:lnTo>
                  <a:lnTo>
                    <a:pt x="793" y="252"/>
                  </a:lnTo>
                  <a:lnTo>
                    <a:pt x="748" y="306"/>
                  </a:lnTo>
                  <a:lnTo>
                    <a:pt x="613" y="347"/>
                  </a:lnTo>
                  <a:lnTo>
                    <a:pt x="508" y="365"/>
                  </a:lnTo>
                  <a:lnTo>
                    <a:pt x="425" y="341"/>
                  </a:lnTo>
                  <a:lnTo>
                    <a:pt x="344" y="334"/>
                  </a:lnTo>
                  <a:lnTo>
                    <a:pt x="265" y="307"/>
                  </a:lnTo>
                  <a:lnTo>
                    <a:pt x="224" y="279"/>
                  </a:lnTo>
                  <a:lnTo>
                    <a:pt x="182" y="222"/>
                  </a:lnTo>
                  <a:lnTo>
                    <a:pt x="150" y="116"/>
                  </a:lnTo>
                  <a:lnTo>
                    <a:pt x="101" y="129"/>
                  </a:lnTo>
                  <a:lnTo>
                    <a:pt x="47" y="110"/>
                  </a:lnTo>
                  <a:lnTo>
                    <a:pt x="0" y="58"/>
                  </a:lnTo>
                  <a:lnTo>
                    <a:pt x="13" y="27"/>
                  </a:lnTo>
                  <a:lnTo>
                    <a:pt x="47" y="14"/>
                  </a:lnTo>
                  <a:lnTo>
                    <a:pt x="52" y="20"/>
                  </a:lnTo>
                  <a:lnTo>
                    <a:pt x="22" y="31"/>
                  </a:lnTo>
                  <a:lnTo>
                    <a:pt x="13" y="54"/>
                  </a:lnTo>
                  <a:lnTo>
                    <a:pt x="61" y="108"/>
                  </a:lnTo>
                  <a:lnTo>
                    <a:pt x="144" y="108"/>
                  </a:lnTo>
                  <a:lnTo>
                    <a:pt x="130" y="54"/>
                  </a:lnTo>
                  <a:lnTo>
                    <a:pt x="150" y="84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4" name="Freeform 22">
              <a:extLst>
                <a:ext uri="{FF2B5EF4-FFF2-40B4-BE49-F238E27FC236}">
                  <a16:creationId xmlns:a16="http://schemas.microsoft.com/office/drawing/2014/main" id="{72C1D64F-01B8-A34F-82A0-79CCEE88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" y="651"/>
              <a:ext cx="147" cy="18"/>
            </a:xfrm>
            <a:custGeom>
              <a:avLst/>
              <a:gdLst>
                <a:gd name="T0" fmla="*/ 9 w 147"/>
                <a:gd name="T1" fmla="*/ 0 h 18"/>
                <a:gd name="T2" fmla="*/ 29 w 147"/>
                <a:gd name="T3" fmla="*/ 7 h 18"/>
                <a:gd name="T4" fmla="*/ 67 w 147"/>
                <a:gd name="T5" fmla="*/ 10 h 18"/>
                <a:gd name="T6" fmla="*/ 99 w 147"/>
                <a:gd name="T7" fmla="*/ 10 h 18"/>
                <a:gd name="T8" fmla="*/ 139 w 147"/>
                <a:gd name="T9" fmla="*/ 7 h 18"/>
                <a:gd name="T10" fmla="*/ 146 w 147"/>
                <a:gd name="T11" fmla="*/ 14 h 18"/>
                <a:gd name="T12" fmla="*/ 119 w 147"/>
                <a:gd name="T13" fmla="*/ 17 h 18"/>
                <a:gd name="T14" fmla="*/ 67 w 147"/>
                <a:gd name="T15" fmla="*/ 17 h 18"/>
                <a:gd name="T16" fmla="*/ 29 w 147"/>
                <a:gd name="T17" fmla="*/ 14 h 18"/>
                <a:gd name="T18" fmla="*/ 0 w 147"/>
                <a:gd name="T19" fmla="*/ 3 h 18"/>
                <a:gd name="T20" fmla="*/ 9 w 147"/>
                <a:gd name="T2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" h="18">
                  <a:moveTo>
                    <a:pt x="9" y="0"/>
                  </a:moveTo>
                  <a:lnTo>
                    <a:pt x="29" y="7"/>
                  </a:lnTo>
                  <a:lnTo>
                    <a:pt x="67" y="10"/>
                  </a:lnTo>
                  <a:lnTo>
                    <a:pt x="99" y="10"/>
                  </a:lnTo>
                  <a:lnTo>
                    <a:pt x="139" y="7"/>
                  </a:lnTo>
                  <a:lnTo>
                    <a:pt x="146" y="14"/>
                  </a:lnTo>
                  <a:lnTo>
                    <a:pt x="119" y="17"/>
                  </a:lnTo>
                  <a:lnTo>
                    <a:pt x="67" y="17"/>
                  </a:lnTo>
                  <a:lnTo>
                    <a:pt x="29" y="14"/>
                  </a:lnTo>
                  <a:lnTo>
                    <a:pt x="0" y="3"/>
                  </a:lnTo>
                  <a:lnTo>
                    <a:pt x="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5" name="Freeform 23">
              <a:extLst>
                <a:ext uri="{FF2B5EF4-FFF2-40B4-BE49-F238E27FC236}">
                  <a16:creationId xmlns:a16="http://schemas.microsoft.com/office/drawing/2014/main" id="{0CF58705-A295-3444-B57F-EFBE69789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0" y="447"/>
              <a:ext cx="126" cy="26"/>
            </a:xfrm>
            <a:custGeom>
              <a:avLst/>
              <a:gdLst>
                <a:gd name="T0" fmla="*/ 123 w 126"/>
                <a:gd name="T1" fmla="*/ 15 h 26"/>
                <a:gd name="T2" fmla="*/ 84 w 126"/>
                <a:gd name="T3" fmla="*/ 3 h 26"/>
                <a:gd name="T4" fmla="*/ 39 w 126"/>
                <a:gd name="T5" fmla="*/ 0 h 26"/>
                <a:gd name="T6" fmla="*/ 2 w 126"/>
                <a:gd name="T7" fmla="*/ 0 h 26"/>
                <a:gd name="T8" fmla="*/ 0 w 126"/>
                <a:gd name="T9" fmla="*/ 8 h 26"/>
                <a:gd name="T10" fmla="*/ 46 w 126"/>
                <a:gd name="T11" fmla="*/ 8 h 26"/>
                <a:gd name="T12" fmla="*/ 89 w 126"/>
                <a:gd name="T13" fmla="*/ 13 h 26"/>
                <a:gd name="T14" fmla="*/ 125 w 126"/>
                <a:gd name="T15" fmla="*/ 25 h 26"/>
                <a:gd name="T16" fmla="*/ 123 w 126"/>
                <a:gd name="T17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26">
                  <a:moveTo>
                    <a:pt x="123" y="15"/>
                  </a:moveTo>
                  <a:lnTo>
                    <a:pt x="84" y="3"/>
                  </a:lnTo>
                  <a:lnTo>
                    <a:pt x="39" y="0"/>
                  </a:lnTo>
                  <a:lnTo>
                    <a:pt x="2" y="0"/>
                  </a:lnTo>
                  <a:lnTo>
                    <a:pt x="0" y="8"/>
                  </a:lnTo>
                  <a:lnTo>
                    <a:pt x="46" y="8"/>
                  </a:lnTo>
                  <a:lnTo>
                    <a:pt x="89" y="13"/>
                  </a:lnTo>
                  <a:lnTo>
                    <a:pt x="125" y="25"/>
                  </a:lnTo>
                  <a:lnTo>
                    <a:pt x="123" y="15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6" name="Freeform 24">
              <a:extLst>
                <a:ext uri="{FF2B5EF4-FFF2-40B4-BE49-F238E27FC236}">
                  <a16:creationId xmlns:a16="http://schemas.microsoft.com/office/drawing/2014/main" id="{E9BC09F5-9BA4-7647-A6DC-A4031E25F7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" y="416"/>
              <a:ext cx="66" cy="44"/>
            </a:xfrm>
            <a:custGeom>
              <a:avLst/>
              <a:gdLst>
                <a:gd name="T0" fmla="*/ 0 w 66"/>
                <a:gd name="T1" fmla="*/ 33 h 44"/>
                <a:gd name="T2" fmla="*/ 22 w 66"/>
                <a:gd name="T3" fmla="*/ 17 h 44"/>
                <a:gd name="T4" fmla="*/ 61 w 66"/>
                <a:gd name="T5" fmla="*/ 0 h 44"/>
                <a:gd name="T6" fmla="*/ 65 w 66"/>
                <a:gd name="T7" fmla="*/ 8 h 44"/>
                <a:gd name="T8" fmla="*/ 33 w 66"/>
                <a:gd name="T9" fmla="*/ 20 h 44"/>
                <a:gd name="T10" fmla="*/ 0 w 66"/>
                <a:gd name="T11" fmla="*/ 43 h 44"/>
                <a:gd name="T12" fmla="*/ 0 w 66"/>
                <a:gd name="T13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44">
                  <a:moveTo>
                    <a:pt x="0" y="33"/>
                  </a:moveTo>
                  <a:lnTo>
                    <a:pt x="22" y="17"/>
                  </a:lnTo>
                  <a:lnTo>
                    <a:pt x="61" y="0"/>
                  </a:lnTo>
                  <a:lnTo>
                    <a:pt x="65" y="8"/>
                  </a:lnTo>
                  <a:lnTo>
                    <a:pt x="33" y="20"/>
                  </a:lnTo>
                  <a:lnTo>
                    <a:pt x="0" y="43"/>
                  </a:lnTo>
                  <a:lnTo>
                    <a:pt x="0" y="3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7" name="Freeform 25">
              <a:extLst>
                <a:ext uri="{FF2B5EF4-FFF2-40B4-BE49-F238E27FC236}">
                  <a16:creationId xmlns:a16="http://schemas.microsoft.com/office/drawing/2014/main" id="{886D0A38-8569-F14D-BB2D-590467EAD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633"/>
              <a:ext cx="660" cy="477"/>
            </a:xfrm>
            <a:custGeom>
              <a:avLst/>
              <a:gdLst>
                <a:gd name="T0" fmla="*/ 645 w 660"/>
                <a:gd name="T1" fmla="*/ 0 h 477"/>
                <a:gd name="T2" fmla="*/ 468 w 660"/>
                <a:gd name="T3" fmla="*/ 32 h 477"/>
                <a:gd name="T4" fmla="*/ 274 w 660"/>
                <a:gd name="T5" fmla="*/ 101 h 477"/>
                <a:gd name="T6" fmla="*/ 158 w 660"/>
                <a:gd name="T7" fmla="*/ 119 h 477"/>
                <a:gd name="T8" fmla="*/ 139 w 660"/>
                <a:gd name="T9" fmla="*/ 158 h 477"/>
                <a:gd name="T10" fmla="*/ 97 w 660"/>
                <a:gd name="T11" fmla="*/ 166 h 477"/>
                <a:gd name="T12" fmla="*/ 47 w 660"/>
                <a:gd name="T13" fmla="*/ 239 h 477"/>
                <a:gd name="T14" fmla="*/ 81 w 660"/>
                <a:gd name="T15" fmla="*/ 303 h 477"/>
                <a:gd name="T16" fmla="*/ 50 w 660"/>
                <a:gd name="T17" fmla="*/ 342 h 477"/>
                <a:gd name="T18" fmla="*/ 74 w 660"/>
                <a:gd name="T19" fmla="*/ 366 h 477"/>
                <a:gd name="T20" fmla="*/ 0 w 660"/>
                <a:gd name="T21" fmla="*/ 443 h 477"/>
                <a:gd name="T22" fmla="*/ 18 w 660"/>
                <a:gd name="T23" fmla="*/ 457 h 477"/>
                <a:gd name="T24" fmla="*/ 43 w 660"/>
                <a:gd name="T25" fmla="*/ 450 h 477"/>
                <a:gd name="T26" fmla="*/ 31 w 660"/>
                <a:gd name="T27" fmla="*/ 438 h 477"/>
                <a:gd name="T28" fmla="*/ 104 w 660"/>
                <a:gd name="T29" fmla="*/ 358 h 477"/>
                <a:gd name="T30" fmla="*/ 277 w 660"/>
                <a:gd name="T31" fmla="*/ 362 h 477"/>
                <a:gd name="T32" fmla="*/ 463 w 660"/>
                <a:gd name="T33" fmla="*/ 453 h 477"/>
                <a:gd name="T34" fmla="*/ 202 w 660"/>
                <a:gd name="T35" fmla="*/ 445 h 477"/>
                <a:gd name="T36" fmla="*/ 279 w 660"/>
                <a:gd name="T37" fmla="*/ 450 h 477"/>
                <a:gd name="T38" fmla="*/ 355 w 660"/>
                <a:gd name="T39" fmla="*/ 476 h 477"/>
                <a:gd name="T40" fmla="*/ 547 w 660"/>
                <a:gd name="T41" fmla="*/ 466 h 477"/>
                <a:gd name="T42" fmla="*/ 659 w 660"/>
                <a:gd name="T43" fmla="*/ 466 h 477"/>
                <a:gd name="T44" fmla="*/ 544 w 660"/>
                <a:gd name="T45" fmla="*/ 457 h 477"/>
                <a:gd name="T46" fmla="*/ 544 w 660"/>
                <a:gd name="T47" fmla="*/ 406 h 477"/>
                <a:gd name="T48" fmla="*/ 412 w 660"/>
                <a:gd name="T49" fmla="*/ 261 h 477"/>
                <a:gd name="T50" fmla="*/ 297 w 660"/>
                <a:gd name="T51" fmla="*/ 209 h 477"/>
                <a:gd name="T52" fmla="*/ 407 w 660"/>
                <a:gd name="T53" fmla="*/ 270 h 477"/>
                <a:gd name="T54" fmla="*/ 477 w 660"/>
                <a:gd name="T55" fmla="*/ 371 h 477"/>
                <a:gd name="T56" fmla="*/ 477 w 660"/>
                <a:gd name="T57" fmla="*/ 443 h 477"/>
                <a:gd name="T58" fmla="*/ 277 w 660"/>
                <a:gd name="T59" fmla="*/ 350 h 477"/>
                <a:gd name="T60" fmla="*/ 191 w 660"/>
                <a:gd name="T61" fmla="*/ 335 h 477"/>
                <a:gd name="T62" fmla="*/ 94 w 660"/>
                <a:gd name="T63" fmla="*/ 298 h 477"/>
                <a:gd name="T64" fmla="*/ 67 w 660"/>
                <a:gd name="T65" fmla="*/ 247 h 477"/>
                <a:gd name="T66" fmla="*/ 97 w 660"/>
                <a:gd name="T67" fmla="*/ 218 h 477"/>
                <a:gd name="T68" fmla="*/ 97 w 660"/>
                <a:gd name="T69" fmla="*/ 178 h 477"/>
                <a:gd name="T70" fmla="*/ 144 w 660"/>
                <a:gd name="T71" fmla="*/ 164 h 477"/>
                <a:gd name="T72" fmla="*/ 202 w 660"/>
                <a:gd name="T73" fmla="*/ 178 h 477"/>
                <a:gd name="T74" fmla="*/ 171 w 660"/>
                <a:gd name="T75" fmla="*/ 145 h 477"/>
                <a:gd name="T76" fmla="*/ 191 w 660"/>
                <a:gd name="T77" fmla="*/ 118 h 477"/>
                <a:gd name="T78" fmla="*/ 279 w 660"/>
                <a:gd name="T79" fmla="*/ 106 h 477"/>
                <a:gd name="T80" fmla="*/ 479 w 660"/>
                <a:gd name="T81" fmla="*/ 32 h 477"/>
                <a:gd name="T82" fmla="*/ 645 w 660"/>
                <a:gd name="T83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60" h="477">
                  <a:moveTo>
                    <a:pt x="645" y="0"/>
                  </a:moveTo>
                  <a:lnTo>
                    <a:pt x="468" y="32"/>
                  </a:lnTo>
                  <a:lnTo>
                    <a:pt x="274" y="101"/>
                  </a:lnTo>
                  <a:lnTo>
                    <a:pt x="158" y="119"/>
                  </a:lnTo>
                  <a:lnTo>
                    <a:pt x="139" y="158"/>
                  </a:lnTo>
                  <a:lnTo>
                    <a:pt x="97" y="166"/>
                  </a:lnTo>
                  <a:lnTo>
                    <a:pt x="47" y="239"/>
                  </a:lnTo>
                  <a:lnTo>
                    <a:pt x="81" y="303"/>
                  </a:lnTo>
                  <a:lnTo>
                    <a:pt x="50" y="342"/>
                  </a:lnTo>
                  <a:lnTo>
                    <a:pt x="74" y="366"/>
                  </a:lnTo>
                  <a:lnTo>
                    <a:pt x="0" y="443"/>
                  </a:lnTo>
                  <a:lnTo>
                    <a:pt x="18" y="457"/>
                  </a:lnTo>
                  <a:lnTo>
                    <a:pt x="43" y="450"/>
                  </a:lnTo>
                  <a:lnTo>
                    <a:pt x="31" y="438"/>
                  </a:lnTo>
                  <a:lnTo>
                    <a:pt x="104" y="358"/>
                  </a:lnTo>
                  <a:lnTo>
                    <a:pt x="277" y="362"/>
                  </a:lnTo>
                  <a:lnTo>
                    <a:pt x="463" y="453"/>
                  </a:lnTo>
                  <a:lnTo>
                    <a:pt x="202" y="445"/>
                  </a:lnTo>
                  <a:lnTo>
                    <a:pt x="279" y="450"/>
                  </a:lnTo>
                  <a:lnTo>
                    <a:pt x="355" y="476"/>
                  </a:lnTo>
                  <a:lnTo>
                    <a:pt x="547" y="466"/>
                  </a:lnTo>
                  <a:lnTo>
                    <a:pt x="659" y="466"/>
                  </a:lnTo>
                  <a:lnTo>
                    <a:pt x="544" y="457"/>
                  </a:lnTo>
                  <a:lnTo>
                    <a:pt x="544" y="406"/>
                  </a:lnTo>
                  <a:lnTo>
                    <a:pt x="412" y="261"/>
                  </a:lnTo>
                  <a:lnTo>
                    <a:pt x="297" y="209"/>
                  </a:lnTo>
                  <a:lnTo>
                    <a:pt x="407" y="270"/>
                  </a:lnTo>
                  <a:lnTo>
                    <a:pt x="477" y="371"/>
                  </a:lnTo>
                  <a:lnTo>
                    <a:pt x="477" y="443"/>
                  </a:lnTo>
                  <a:lnTo>
                    <a:pt x="277" y="350"/>
                  </a:lnTo>
                  <a:lnTo>
                    <a:pt x="191" y="335"/>
                  </a:lnTo>
                  <a:lnTo>
                    <a:pt x="94" y="298"/>
                  </a:lnTo>
                  <a:lnTo>
                    <a:pt x="67" y="247"/>
                  </a:lnTo>
                  <a:lnTo>
                    <a:pt x="97" y="218"/>
                  </a:lnTo>
                  <a:lnTo>
                    <a:pt x="97" y="178"/>
                  </a:lnTo>
                  <a:lnTo>
                    <a:pt x="144" y="164"/>
                  </a:lnTo>
                  <a:lnTo>
                    <a:pt x="202" y="178"/>
                  </a:lnTo>
                  <a:lnTo>
                    <a:pt x="171" y="145"/>
                  </a:lnTo>
                  <a:lnTo>
                    <a:pt x="191" y="118"/>
                  </a:lnTo>
                  <a:lnTo>
                    <a:pt x="279" y="106"/>
                  </a:lnTo>
                  <a:lnTo>
                    <a:pt x="479" y="32"/>
                  </a:lnTo>
                  <a:lnTo>
                    <a:pt x="64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8" name="Freeform 26">
              <a:extLst>
                <a:ext uri="{FF2B5EF4-FFF2-40B4-BE49-F238E27FC236}">
                  <a16:creationId xmlns:a16="http://schemas.microsoft.com/office/drawing/2014/main" id="{4DB42DAD-DEB1-E143-AAFE-2475141BF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1071"/>
              <a:ext cx="696" cy="259"/>
            </a:xfrm>
            <a:custGeom>
              <a:avLst/>
              <a:gdLst>
                <a:gd name="T0" fmla="*/ 115 w 696"/>
                <a:gd name="T1" fmla="*/ 0 h 259"/>
                <a:gd name="T2" fmla="*/ 22 w 696"/>
                <a:gd name="T3" fmla="*/ 43 h 259"/>
                <a:gd name="T4" fmla="*/ 22 w 696"/>
                <a:gd name="T5" fmla="*/ 99 h 259"/>
                <a:gd name="T6" fmla="*/ 140 w 696"/>
                <a:gd name="T7" fmla="*/ 192 h 259"/>
                <a:gd name="T8" fmla="*/ 393 w 696"/>
                <a:gd name="T9" fmla="*/ 175 h 259"/>
                <a:gd name="T10" fmla="*/ 506 w 696"/>
                <a:gd name="T11" fmla="*/ 223 h 259"/>
                <a:gd name="T12" fmla="*/ 598 w 696"/>
                <a:gd name="T13" fmla="*/ 220 h 259"/>
                <a:gd name="T14" fmla="*/ 609 w 696"/>
                <a:gd name="T15" fmla="*/ 127 h 259"/>
                <a:gd name="T16" fmla="*/ 695 w 696"/>
                <a:gd name="T17" fmla="*/ 35 h 259"/>
                <a:gd name="T18" fmla="*/ 643 w 696"/>
                <a:gd name="T19" fmla="*/ 114 h 259"/>
                <a:gd name="T20" fmla="*/ 643 w 696"/>
                <a:gd name="T21" fmla="*/ 192 h 259"/>
                <a:gd name="T22" fmla="*/ 672 w 696"/>
                <a:gd name="T23" fmla="*/ 258 h 259"/>
                <a:gd name="T24" fmla="*/ 499 w 696"/>
                <a:gd name="T25" fmla="*/ 251 h 259"/>
                <a:gd name="T26" fmla="*/ 337 w 696"/>
                <a:gd name="T27" fmla="*/ 233 h 259"/>
                <a:gd name="T28" fmla="*/ 158 w 696"/>
                <a:gd name="T29" fmla="*/ 233 h 259"/>
                <a:gd name="T30" fmla="*/ 79 w 696"/>
                <a:gd name="T31" fmla="*/ 183 h 259"/>
                <a:gd name="T32" fmla="*/ 0 w 696"/>
                <a:gd name="T33" fmla="*/ 94 h 259"/>
                <a:gd name="T34" fmla="*/ 4 w 696"/>
                <a:gd name="T35" fmla="*/ 28 h 259"/>
                <a:gd name="T36" fmla="*/ 115 w 696"/>
                <a:gd name="T37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6" h="259">
                  <a:moveTo>
                    <a:pt x="115" y="0"/>
                  </a:moveTo>
                  <a:lnTo>
                    <a:pt x="22" y="43"/>
                  </a:lnTo>
                  <a:lnTo>
                    <a:pt x="22" y="99"/>
                  </a:lnTo>
                  <a:lnTo>
                    <a:pt x="140" y="192"/>
                  </a:lnTo>
                  <a:lnTo>
                    <a:pt x="393" y="175"/>
                  </a:lnTo>
                  <a:lnTo>
                    <a:pt x="506" y="223"/>
                  </a:lnTo>
                  <a:lnTo>
                    <a:pt x="598" y="220"/>
                  </a:lnTo>
                  <a:lnTo>
                    <a:pt x="609" y="127"/>
                  </a:lnTo>
                  <a:lnTo>
                    <a:pt x="695" y="35"/>
                  </a:lnTo>
                  <a:lnTo>
                    <a:pt x="643" y="114"/>
                  </a:lnTo>
                  <a:lnTo>
                    <a:pt x="643" y="192"/>
                  </a:lnTo>
                  <a:lnTo>
                    <a:pt x="672" y="258"/>
                  </a:lnTo>
                  <a:lnTo>
                    <a:pt x="499" y="251"/>
                  </a:lnTo>
                  <a:lnTo>
                    <a:pt x="337" y="233"/>
                  </a:lnTo>
                  <a:lnTo>
                    <a:pt x="158" y="233"/>
                  </a:lnTo>
                  <a:lnTo>
                    <a:pt x="79" y="183"/>
                  </a:lnTo>
                  <a:lnTo>
                    <a:pt x="0" y="94"/>
                  </a:lnTo>
                  <a:lnTo>
                    <a:pt x="4" y="28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59" name="Freeform 27">
              <a:extLst>
                <a:ext uri="{FF2B5EF4-FFF2-40B4-BE49-F238E27FC236}">
                  <a16:creationId xmlns:a16="http://schemas.microsoft.com/office/drawing/2014/main" id="{204558C5-1053-B24C-BB7C-309BBE470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4" y="905"/>
              <a:ext cx="131" cy="132"/>
            </a:xfrm>
            <a:custGeom>
              <a:avLst/>
              <a:gdLst>
                <a:gd name="T0" fmla="*/ 0 w 131"/>
                <a:gd name="T1" fmla="*/ 122 h 132"/>
                <a:gd name="T2" fmla="*/ 58 w 131"/>
                <a:gd name="T3" fmla="*/ 75 h 132"/>
                <a:gd name="T4" fmla="*/ 121 w 131"/>
                <a:gd name="T5" fmla="*/ 0 h 132"/>
                <a:gd name="T6" fmla="*/ 130 w 131"/>
                <a:gd name="T7" fmla="*/ 23 h 132"/>
                <a:gd name="T8" fmla="*/ 72 w 131"/>
                <a:gd name="T9" fmla="*/ 85 h 132"/>
                <a:gd name="T10" fmla="*/ 20 w 131"/>
                <a:gd name="T11" fmla="*/ 131 h 132"/>
                <a:gd name="T12" fmla="*/ 0 w 131"/>
                <a:gd name="T13" fmla="*/ 12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32">
                  <a:moveTo>
                    <a:pt x="0" y="122"/>
                  </a:moveTo>
                  <a:lnTo>
                    <a:pt x="58" y="75"/>
                  </a:lnTo>
                  <a:lnTo>
                    <a:pt x="121" y="0"/>
                  </a:lnTo>
                  <a:lnTo>
                    <a:pt x="130" y="23"/>
                  </a:lnTo>
                  <a:lnTo>
                    <a:pt x="72" y="85"/>
                  </a:lnTo>
                  <a:lnTo>
                    <a:pt x="20" y="131"/>
                  </a:lnTo>
                  <a:lnTo>
                    <a:pt x="0" y="12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0" name="Freeform 28">
              <a:extLst>
                <a:ext uri="{FF2B5EF4-FFF2-40B4-BE49-F238E27FC236}">
                  <a16:creationId xmlns:a16="http://schemas.microsoft.com/office/drawing/2014/main" id="{A6098C7D-0D79-444A-8EE3-18FFB789F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9" y="741"/>
              <a:ext cx="534" cy="348"/>
            </a:xfrm>
            <a:custGeom>
              <a:avLst/>
              <a:gdLst>
                <a:gd name="T0" fmla="*/ 533 w 534"/>
                <a:gd name="T1" fmla="*/ 347 h 348"/>
                <a:gd name="T2" fmla="*/ 477 w 534"/>
                <a:gd name="T3" fmla="*/ 279 h 348"/>
                <a:gd name="T4" fmla="*/ 261 w 534"/>
                <a:gd name="T5" fmla="*/ 215 h 348"/>
                <a:gd name="T6" fmla="*/ 142 w 534"/>
                <a:gd name="T7" fmla="*/ 150 h 348"/>
                <a:gd name="T8" fmla="*/ 38 w 534"/>
                <a:gd name="T9" fmla="*/ 61 h 348"/>
                <a:gd name="T10" fmla="*/ 0 w 534"/>
                <a:gd name="T11" fmla="*/ 0 h 348"/>
                <a:gd name="T12" fmla="*/ 47 w 534"/>
                <a:gd name="T13" fmla="*/ 93 h 348"/>
                <a:gd name="T14" fmla="*/ 180 w 534"/>
                <a:gd name="T15" fmla="*/ 199 h 348"/>
                <a:gd name="T16" fmla="*/ 353 w 534"/>
                <a:gd name="T17" fmla="*/ 272 h 348"/>
                <a:gd name="T18" fmla="*/ 470 w 534"/>
                <a:gd name="T19" fmla="*/ 312 h 348"/>
                <a:gd name="T20" fmla="*/ 499 w 534"/>
                <a:gd name="T21" fmla="*/ 342 h 348"/>
                <a:gd name="T22" fmla="*/ 533 w 534"/>
                <a:gd name="T23" fmla="*/ 347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4" h="348">
                  <a:moveTo>
                    <a:pt x="533" y="347"/>
                  </a:moveTo>
                  <a:lnTo>
                    <a:pt x="477" y="279"/>
                  </a:lnTo>
                  <a:lnTo>
                    <a:pt x="261" y="215"/>
                  </a:lnTo>
                  <a:lnTo>
                    <a:pt x="142" y="150"/>
                  </a:lnTo>
                  <a:lnTo>
                    <a:pt x="38" y="61"/>
                  </a:lnTo>
                  <a:lnTo>
                    <a:pt x="0" y="0"/>
                  </a:lnTo>
                  <a:lnTo>
                    <a:pt x="47" y="93"/>
                  </a:lnTo>
                  <a:lnTo>
                    <a:pt x="180" y="199"/>
                  </a:lnTo>
                  <a:lnTo>
                    <a:pt x="353" y="272"/>
                  </a:lnTo>
                  <a:lnTo>
                    <a:pt x="470" y="312"/>
                  </a:lnTo>
                  <a:lnTo>
                    <a:pt x="499" y="342"/>
                  </a:lnTo>
                  <a:lnTo>
                    <a:pt x="533" y="3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1" name="Freeform 29">
              <a:extLst>
                <a:ext uri="{FF2B5EF4-FFF2-40B4-BE49-F238E27FC236}">
                  <a16:creationId xmlns:a16="http://schemas.microsoft.com/office/drawing/2014/main" id="{CA0BA98D-7548-DC4F-96AF-CDB27E22D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" y="961"/>
              <a:ext cx="169" cy="156"/>
            </a:xfrm>
            <a:custGeom>
              <a:avLst/>
              <a:gdLst>
                <a:gd name="T0" fmla="*/ 7 w 169"/>
                <a:gd name="T1" fmla="*/ 140 h 156"/>
                <a:gd name="T2" fmla="*/ 43 w 169"/>
                <a:gd name="T3" fmla="*/ 103 h 156"/>
                <a:gd name="T4" fmla="*/ 121 w 169"/>
                <a:gd name="T5" fmla="*/ 78 h 156"/>
                <a:gd name="T6" fmla="*/ 150 w 169"/>
                <a:gd name="T7" fmla="*/ 0 h 156"/>
                <a:gd name="T8" fmla="*/ 168 w 169"/>
                <a:gd name="T9" fmla="*/ 26 h 156"/>
                <a:gd name="T10" fmla="*/ 159 w 169"/>
                <a:gd name="T11" fmla="*/ 66 h 156"/>
                <a:gd name="T12" fmla="*/ 126 w 169"/>
                <a:gd name="T13" fmla="*/ 103 h 156"/>
                <a:gd name="T14" fmla="*/ 58 w 169"/>
                <a:gd name="T15" fmla="*/ 117 h 156"/>
                <a:gd name="T16" fmla="*/ 0 w 169"/>
                <a:gd name="T17" fmla="*/ 155 h 156"/>
                <a:gd name="T18" fmla="*/ 7 w 169"/>
                <a:gd name="T19" fmla="*/ 14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" h="156">
                  <a:moveTo>
                    <a:pt x="7" y="140"/>
                  </a:moveTo>
                  <a:lnTo>
                    <a:pt x="43" y="103"/>
                  </a:lnTo>
                  <a:lnTo>
                    <a:pt x="121" y="78"/>
                  </a:lnTo>
                  <a:lnTo>
                    <a:pt x="150" y="0"/>
                  </a:lnTo>
                  <a:lnTo>
                    <a:pt x="168" y="26"/>
                  </a:lnTo>
                  <a:lnTo>
                    <a:pt x="159" y="66"/>
                  </a:lnTo>
                  <a:lnTo>
                    <a:pt x="126" y="103"/>
                  </a:lnTo>
                  <a:lnTo>
                    <a:pt x="58" y="117"/>
                  </a:lnTo>
                  <a:lnTo>
                    <a:pt x="0" y="155"/>
                  </a:lnTo>
                  <a:lnTo>
                    <a:pt x="7" y="14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2" name="Freeform 30">
              <a:extLst>
                <a:ext uri="{FF2B5EF4-FFF2-40B4-BE49-F238E27FC236}">
                  <a16:creationId xmlns:a16="http://schemas.microsoft.com/office/drawing/2014/main" id="{B0B6000B-B384-F642-9E27-20643812A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" y="961"/>
              <a:ext cx="703" cy="348"/>
            </a:xfrm>
            <a:custGeom>
              <a:avLst/>
              <a:gdLst>
                <a:gd name="T0" fmla="*/ 234 w 703"/>
                <a:gd name="T1" fmla="*/ 0 h 348"/>
                <a:gd name="T2" fmla="*/ 301 w 703"/>
                <a:gd name="T3" fmla="*/ 23 h 348"/>
                <a:gd name="T4" fmla="*/ 311 w 703"/>
                <a:gd name="T5" fmla="*/ 58 h 348"/>
                <a:gd name="T6" fmla="*/ 304 w 703"/>
                <a:gd name="T7" fmla="*/ 82 h 348"/>
                <a:gd name="T8" fmla="*/ 277 w 703"/>
                <a:gd name="T9" fmla="*/ 108 h 348"/>
                <a:gd name="T10" fmla="*/ 277 w 703"/>
                <a:gd name="T11" fmla="*/ 127 h 348"/>
                <a:gd name="T12" fmla="*/ 311 w 703"/>
                <a:gd name="T13" fmla="*/ 133 h 348"/>
                <a:gd name="T14" fmla="*/ 396 w 703"/>
                <a:gd name="T15" fmla="*/ 133 h 348"/>
                <a:gd name="T16" fmla="*/ 596 w 703"/>
                <a:gd name="T17" fmla="*/ 124 h 348"/>
                <a:gd name="T18" fmla="*/ 625 w 703"/>
                <a:gd name="T19" fmla="*/ 122 h 348"/>
                <a:gd name="T20" fmla="*/ 680 w 703"/>
                <a:gd name="T21" fmla="*/ 131 h 348"/>
                <a:gd name="T22" fmla="*/ 702 w 703"/>
                <a:gd name="T23" fmla="*/ 153 h 348"/>
                <a:gd name="T24" fmla="*/ 702 w 703"/>
                <a:gd name="T25" fmla="*/ 185 h 348"/>
                <a:gd name="T26" fmla="*/ 659 w 703"/>
                <a:gd name="T27" fmla="*/ 199 h 348"/>
                <a:gd name="T28" fmla="*/ 500 w 703"/>
                <a:gd name="T29" fmla="*/ 199 h 348"/>
                <a:gd name="T30" fmla="*/ 396 w 703"/>
                <a:gd name="T31" fmla="*/ 209 h 348"/>
                <a:gd name="T32" fmla="*/ 410 w 703"/>
                <a:gd name="T33" fmla="*/ 232 h 348"/>
                <a:gd name="T34" fmla="*/ 396 w 703"/>
                <a:gd name="T35" fmla="*/ 258 h 348"/>
                <a:gd name="T36" fmla="*/ 382 w 703"/>
                <a:gd name="T37" fmla="*/ 267 h 348"/>
                <a:gd name="T38" fmla="*/ 382 w 703"/>
                <a:gd name="T39" fmla="*/ 297 h 348"/>
                <a:gd name="T40" fmla="*/ 335 w 703"/>
                <a:gd name="T41" fmla="*/ 312 h 348"/>
                <a:gd name="T42" fmla="*/ 324 w 703"/>
                <a:gd name="T43" fmla="*/ 330 h 348"/>
                <a:gd name="T44" fmla="*/ 247 w 703"/>
                <a:gd name="T45" fmla="*/ 344 h 348"/>
                <a:gd name="T46" fmla="*/ 115 w 703"/>
                <a:gd name="T47" fmla="*/ 347 h 348"/>
                <a:gd name="T48" fmla="*/ 0 w 703"/>
                <a:gd name="T49" fmla="*/ 324 h 348"/>
                <a:gd name="T50" fmla="*/ 133 w 703"/>
                <a:gd name="T51" fmla="*/ 335 h 348"/>
                <a:gd name="T52" fmla="*/ 243 w 703"/>
                <a:gd name="T53" fmla="*/ 335 h 348"/>
                <a:gd name="T54" fmla="*/ 284 w 703"/>
                <a:gd name="T55" fmla="*/ 324 h 348"/>
                <a:gd name="T56" fmla="*/ 293 w 703"/>
                <a:gd name="T57" fmla="*/ 302 h 348"/>
                <a:gd name="T58" fmla="*/ 328 w 703"/>
                <a:gd name="T59" fmla="*/ 293 h 348"/>
                <a:gd name="T60" fmla="*/ 331 w 703"/>
                <a:gd name="T61" fmla="*/ 258 h 348"/>
                <a:gd name="T62" fmla="*/ 346 w 703"/>
                <a:gd name="T63" fmla="*/ 234 h 348"/>
                <a:gd name="T64" fmla="*/ 338 w 703"/>
                <a:gd name="T65" fmla="*/ 209 h 348"/>
                <a:gd name="T66" fmla="*/ 475 w 703"/>
                <a:gd name="T67" fmla="*/ 192 h 348"/>
                <a:gd name="T68" fmla="*/ 648 w 703"/>
                <a:gd name="T69" fmla="*/ 190 h 348"/>
                <a:gd name="T70" fmla="*/ 673 w 703"/>
                <a:gd name="T71" fmla="*/ 176 h 348"/>
                <a:gd name="T72" fmla="*/ 670 w 703"/>
                <a:gd name="T73" fmla="*/ 142 h 348"/>
                <a:gd name="T74" fmla="*/ 634 w 703"/>
                <a:gd name="T75" fmla="*/ 135 h 348"/>
                <a:gd name="T76" fmla="*/ 576 w 703"/>
                <a:gd name="T77" fmla="*/ 133 h 348"/>
                <a:gd name="T78" fmla="*/ 396 w 703"/>
                <a:gd name="T79" fmla="*/ 140 h 348"/>
                <a:gd name="T80" fmla="*/ 301 w 703"/>
                <a:gd name="T81" fmla="*/ 140 h 348"/>
                <a:gd name="T82" fmla="*/ 248 w 703"/>
                <a:gd name="T83" fmla="*/ 131 h 348"/>
                <a:gd name="T84" fmla="*/ 274 w 703"/>
                <a:gd name="T85" fmla="*/ 103 h 348"/>
                <a:gd name="T86" fmla="*/ 293 w 703"/>
                <a:gd name="T87" fmla="*/ 58 h 348"/>
                <a:gd name="T88" fmla="*/ 284 w 703"/>
                <a:gd name="T89" fmla="*/ 26 h 348"/>
                <a:gd name="T90" fmla="*/ 234 w 703"/>
                <a:gd name="T91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03" h="348">
                  <a:moveTo>
                    <a:pt x="234" y="0"/>
                  </a:moveTo>
                  <a:lnTo>
                    <a:pt x="301" y="23"/>
                  </a:lnTo>
                  <a:lnTo>
                    <a:pt x="311" y="58"/>
                  </a:lnTo>
                  <a:lnTo>
                    <a:pt x="304" y="82"/>
                  </a:lnTo>
                  <a:lnTo>
                    <a:pt x="277" y="108"/>
                  </a:lnTo>
                  <a:lnTo>
                    <a:pt x="277" y="127"/>
                  </a:lnTo>
                  <a:lnTo>
                    <a:pt x="311" y="133"/>
                  </a:lnTo>
                  <a:lnTo>
                    <a:pt x="396" y="133"/>
                  </a:lnTo>
                  <a:lnTo>
                    <a:pt x="596" y="124"/>
                  </a:lnTo>
                  <a:lnTo>
                    <a:pt x="625" y="122"/>
                  </a:lnTo>
                  <a:lnTo>
                    <a:pt x="680" y="131"/>
                  </a:lnTo>
                  <a:lnTo>
                    <a:pt x="702" y="153"/>
                  </a:lnTo>
                  <a:lnTo>
                    <a:pt x="702" y="185"/>
                  </a:lnTo>
                  <a:lnTo>
                    <a:pt x="659" y="199"/>
                  </a:lnTo>
                  <a:lnTo>
                    <a:pt x="500" y="199"/>
                  </a:lnTo>
                  <a:lnTo>
                    <a:pt x="396" y="209"/>
                  </a:lnTo>
                  <a:lnTo>
                    <a:pt x="410" y="232"/>
                  </a:lnTo>
                  <a:lnTo>
                    <a:pt x="396" y="258"/>
                  </a:lnTo>
                  <a:lnTo>
                    <a:pt x="382" y="267"/>
                  </a:lnTo>
                  <a:lnTo>
                    <a:pt x="382" y="297"/>
                  </a:lnTo>
                  <a:lnTo>
                    <a:pt x="335" y="312"/>
                  </a:lnTo>
                  <a:lnTo>
                    <a:pt x="324" y="330"/>
                  </a:lnTo>
                  <a:lnTo>
                    <a:pt x="247" y="344"/>
                  </a:lnTo>
                  <a:lnTo>
                    <a:pt x="115" y="347"/>
                  </a:lnTo>
                  <a:lnTo>
                    <a:pt x="0" y="324"/>
                  </a:lnTo>
                  <a:lnTo>
                    <a:pt x="133" y="335"/>
                  </a:lnTo>
                  <a:lnTo>
                    <a:pt x="243" y="335"/>
                  </a:lnTo>
                  <a:lnTo>
                    <a:pt x="284" y="324"/>
                  </a:lnTo>
                  <a:lnTo>
                    <a:pt x="293" y="302"/>
                  </a:lnTo>
                  <a:lnTo>
                    <a:pt x="328" y="293"/>
                  </a:lnTo>
                  <a:lnTo>
                    <a:pt x="331" y="258"/>
                  </a:lnTo>
                  <a:lnTo>
                    <a:pt x="346" y="234"/>
                  </a:lnTo>
                  <a:lnTo>
                    <a:pt x="338" y="209"/>
                  </a:lnTo>
                  <a:lnTo>
                    <a:pt x="475" y="192"/>
                  </a:lnTo>
                  <a:lnTo>
                    <a:pt x="648" y="190"/>
                  </a:lnTo>
                  <a:lnTo>
                    <a:pt x="673" y="176"/>
                  </a:lnTo>
                  <a:lnTo>
                    <a:pt x="670" y="142"/>
                  </a:lnTo>
                  <a:lnTo>
                    <a:pt x="634" y="135"/>
                  </a:lnTo>
                  <a:lnTo>
                    <a:pt x="576" y="133"/>
                  </a:lnTo>
                  <a:lnTo>
                    <a:pt x="396" y="140"/>
                  </a:lnTo>
                  <a:lnTo>
                    <a:pt x="301" y="140"/>
                  </a:lnTo>
                  <a:lnTo>
                    <a:pt x="248" y="131"/>
                  </a:lnTo>
                  <a:lnTo>
                    <a:pt x="274" y="103"/>
                  </a:lnTo>
                  <a:lnTo>
                    <a:pt x="293" y="58"/>
                  </a:lnTo>
                  <a:lnTo>
                    <a:pt x="284" y="26"/>
                  </a:lnTo>
                  <a:lnTo>
                    <a:pt x="23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3" name="Freeform 31">
              <a:extLst>
                <a:ext uri="{FF2B5EF4-FFF2-40B4-BE49-F238E27FC236}">
                  <a16:creationId xmlns:a16="http://schemas.microsoft.com/office/drawing/2014/main" id="{E1F5B610-46F0-514B-B214-E68881FA2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9" y="713"/>
              <a:ext cx="97" cy="106"/>
            </a:xfrm>
            <a:custGeom>
              <a:avLst/>
              <a:gdLst>
                <a:gd name="T0" fmla="*/ 4 w 97"/>
                <a:gd name="T1" fmla="*/ 0 h 106"/>
                <a:gd name="T2" fmla="*/ 0 w 97"/>
                <a:gd name="T3" fmla="*/ 58 h 106"/>
                <a:gd name="T4" fmla="*/ 14 w 97"/>
                <a:gd name="T5" fmla="*/ 92 h 106"/>
                <a:gd name="T6" fmla="*/ 39 w 97"/>
                <a:gd name="T7" fmla="*/ 89 h 106"/>
                <a:gd name="T8" fmla="*/ 41 w 97"/>
                <a:gd name="T9" fmla="*/ 105 h 106"/>
                <a:gd name="T10" fmla="*/ 96 w 97"/>
                <a:gd name="T11" fmla="*/ 83 h 106"/>
                <a:gd name="T12" fmla="*/ 46 w 97"/>
                <a:gd name="T13" fmla="*/ 83 h 106"/>
                <a:gd name="T14" fmla="*/ 18 w 97"/>
                <a:gd name="T15" fmla="*/ 84 h 106"/>
                <a:gd name="T16" fmla="*/ 9 w 97"/>
                <a:gd name="T17" fmla="*/ 63 h 106"/>
                <a:gd name="T18" fmla="*/ 9 w 97"/>
                <a:gd name="T19" fmla="*/ 35 h 106"/>
                <a:gd name="T20" fmla="*/ 4 w 97"/>
                <a:gd name="T2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106">
                  <a:moveTo>
                    <a:pt x="4" y="0"/>
                  </a:moveTo>
                  <a:lnTo>
                    <a:pt x="0" y="58"/>
                  </a:lnTo>
                  <a:lnTo>
                    <a:pt x="14" y="92"/>
                  </a:lnTo>
                  <a:lnTo>
                    <a:pt x="39" y="89"/>
                  </a:lnTo>
                  <a:lnTo>
                    <a:pt x="41" y="105"/>
                  </a:lnTo>
                  <a:lnTo>
                    <a:pt x="96" y="83"/>
                  </a:lnTo>
                  <a:lnTo>
                    <a:pt x="46" y="83"/>
                  </a:lnTo>
                  <a:lnTo>
                    <a:pt x="18" y="84"/>
                  </a:lnTo>
                  <a:lnTo>
                    <a:pt x="9" y="63"/>
                  </a:lnTo>
                  <a:lnTo>
                    <a:pt x="9" y="35"/>
                  </a:lnTo>
                  <a:lnTo>
                    <a:pt x="4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4" name="Freeform 32">
              <a:extLst>
                <a:ext uri="{FF2B5EF4-FFF2-40B4-BE49-F238E27FC236}">
                  <a16:creationId xmlns:a16="http://schemas.microsoft.com/office/drawing/2014/main" id="{6CDF03B4-DE0B-D843-94B6-B4FCC26B54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" y="854"/>
              <a:ext cx="540" cy="230"/>
            </a:xfrm>
            <a:custGeom>
              <a:avLst/>
              <a:gdLst>
                <a:gd name="T0" fmla="*/ 11 w 540"/>
                <a:gd name="T1" fmla="*/ 0 h 230"/>
                <a:gd name="T2" fmla="*/ 0 w 540"/>
                <a:gd name="T3" fmla="*/ 8 h 230"/>
                <a:gd name="T4" fmla="*/ 63 w 540"/>
                <a:gd name="T5" fmla="*/ 61 h 230"/>
                <a:gd name="T6" fmla="*/ 148 w 540"/>
                <a:gd name="T7" fmla="*/ 101 h 230"/>
                <a:gd name="T8" fmla="*/ 252 w 540"/>
                <a:gd name="T9" fmla="*/ 152 h 230"/>
                <a:gd name="T10" fmla="*/ 442 w 540"/>
                <a:gd name="T11" fmla="*/ 197 h 230"/>
                <a:gd name="T12" fmla="*/ 505 w 540"/>
                <a:gd name="T13" fmla="*/ 211 h 230"/>
                <a:gd name="T14" fmla="*/ 539 w 540"/>
                <a:gd name="T15" fmla="*/ 229 h 230"/>
                <a:gd name="T16" fmla="*/ 512 w 540"/>
                <a:gd name="T17" fmla="*/ 206 h 230"/>
                <a:gd name="T18" fmla="*/ 310 w 540"/>
                <a:gd name="T19" fmla="*/ 157 h 230"/>
                <a:gd name="T20" fmla="*/ 209 w 540"/>
                <a:gd name="T21" fmla="*/ 117 h 230"/>
                <a:gd name="T22" fmla="*/ 90 w 540"/>
                <a:gd name="T23" fmla="*/ 54 h 230"/>
                <a:gd name="T24" fmla="*/ 27 w 540"/>
                <a:gd name="T25" fmla="*/ 8 h 230"/>
                <a:gd name="T26" fmla="*/ 11 w 540"/>
                <a:gd name="T2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0" h="230">
                  <a:moveTo>
                    <a:pt x="11" y="0"/>
                  </a:moveTo>
                  <a:lnTo>
                    <a:pt x="0" y="8"/>
                  </a:lnTo>
                  <a:lnTo>
                    <a:pt x="63" y="61"/>
                  </a:lnTo>
                  <a:lnTo>
                    <a:pt x="148" y="101"/>
                  </a:lnTo>
                  <a:lnTo>
                    <a:pt x="252" y="152"/>
                  </a:lnTo>
                  <a:lnTo>
                    <a:pt x="442" y="197"/>
                  </a:lnTo>
                  <a:lnTo>
                    <a:pt x="505" y="211"/>
                  </a:lnTo>
                  <a:lnTo>
                    <a:pt x="539" y="229"/>
                  </a:lnTo>
                  <a:lnTo>
                    <a:pt x="512" y="206"/>
                  </a:lnTo>
                  <a:lnTo>
                    <a:pt x="310" y="157"/>
                  </a:lnTo>
                  <a:lnTo>
                    <a:pt x="209" y="117"/>
                  </a:lnTo>
                  <a:lnTo>
                    <a:pt x="90" y="54"/>
                  </a:lnTo>
                  <a:lnTo>
                    <a:pt x="27" y="8"/>
                  </a:lnTo>
                  <a:lnTo>
                    <a:pt x="11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5" name="Freeform 33">
              <a:extLst>
                <a:ext uri="{FF2B5EF4-FFF2-40B4-BE49-F238E27FC236}">
                  <a16:creationId xmlns:a16="http://schemas.microsoft.com/office/drawing/2014/main" id="{D368DF43-A090-8B41-910B-8557D8DFD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" y="741"/>
              <a:ext cx="369" cy="108"/>
            </a:xfrm>
            <a:custGeom>
              <a:avLst/>
              <a:gdLst>
                <a:gd name="T0" fmla="*/ 0 w 369"/>
                <a:gd name="T1" fmla="*/ 107 h 108"/>
                <a:gd name="T2" fmla="*/ 54 w 369"/>
                <a:gd name="T3" fmla="*/ 13 h 108"/>
                <a:gd name="T4" fmla="*/ 188 w 369"/>
                <a:gd name="T5" fmla="*/ 0 h 108"/>
                <a:gd name="T6" fmla="*/ 303 w 369"/>
                <a:gd name="T7" fmla="*/ 23 h 108"/>
                <a:gd name="T8" fmla="*/ 368 w 369"/>
                <a:gd name="T9" fmla="*/ 68 h 108"/>
                <a:gd name="T10" fmla="*/ 260 w 369"/>
                <a:gd name="T11" fmla="*/ 23 h 108"/>
                <a:gd name="T12" fmla="*/ 220 w 369"/>
                <a:gd name="T13" fmla="*/ 87 h 108"/>
                <a:gd name="T14" fmla="*/ 220 w 369"/>
                <a:gd name="T15" fmla="*/ 13 h 108"/>
                <a:gd name="T16" fmla="*/ 162 w 369"/>
                <a:gd name="T17" fmla="*/ 11 h 108"/>
                <a:gd name="T18" fmla="*/ 90 w 369"/>
                <a:gd name="T19" fmla="*/ 20 h 108"/>
                <a:gd name="T20" fmla="*/ 157 w 369"/>
                <a:gd name="T21" fmla="*/ 87 h 108"/>
                <a:gd name="T22" fmla="*/ 61 w 369"/>
                <a:gd name="T23" fmla="*/ 33 h 108"/>
                <a:gd name="T24" fmla="*/ 0 w 369"/>
                <a:gd name="T25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9" h="108">
                  <a:moveTo>
                    <a:pt x="0" y="107"/>
                  </a:moveTo>
                  <a:lnTo>
                    <a:pt x="54" y="13"/>
                  </a:lnTo>
                  <a:lnTo>
                    <a:pt x="188" y="0"/>
                  </a:lnTo>
                  <a:lnTo>
                    <a:pt x="303" y="23"/>
                  </a:lnTo>
                  <a:lnTo>
                    <a:pt x="368" y="68"/>
                  </a:lnTo>
                  <a:lnTo>
                    <a:pt x="260" y="23"/>
                  </a:lnTo>
                  <a:lnTo>
                    <a:pt x="220" y="87"/>
                  </a:lnTo>
                  <a:lnTo>
                    <a:pt x="220" y="13"/>
                  </a:lnTo>
                  <a:lnTo>
                    <a:pt x="162" y="11"/>
                  </a:lnTo>
                  <a:lnTo>
                    <a:pt x="90" y="20"/>
                  </a:lnTo>
                  <a:lnTo>
                    <a:pt x="157" y="87"/>
                  </a:lnTo>
                  <a:lnTo>
                    <a:pt x="61" y="33"/>
                  </a:lnTo>
                  <a:lnTo>
                    <a:pt x="0" y="10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6" name="Freeform 34">
              <a:extLst>
                <a:ext uri="{FF2B5EF4-FFF2-40B4-BE49-F238E27FC236}">
                  <a16:creationId xmlns:a16="http://schemas.microsoft.com/office/drawing/2014/main" id="{3B602BBB-0A7C-0241-9E68-6F6E389C6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2" y="828"/>
              <a:ext cx="196" cy="172"/>
            </a:xfrm>
            <a:custGeom>
              <a:avLst/>
              <a:gdLst>
                <a:gd name="T0" fmla="*/ 40 w 196"/>
                <a:gd name="T1" fmla="*/ 0 h 172"/>
                <a:gd name="T2" fmla="*/ 0 w 196"/>
                <a:gd name="T3" fmla="*/ 0 h 172"/>
                <a:gd name="T4" fmla="*/ 0 w 196"/>
                <a:gd name="T5" fmla="*/ 153 h 172"/>
                <a:gd name="T6" fmla="*/ 47 w 196"/>
                <a:gd name="T7" fmla="*/ 171 h 172"/>
                <a:gd name="T8" fmla="*/ 43 w 196"/>
                <a:gd name="T9" fmla="*/ 138 h 172"/>
                <a:gd name="T10" fmla="*/ 16 w 196"/>
                <a:gd name="T11" fmla="*/ 84 h 172"/>
                <a:gd name="T12" fmla="*/ 40 w 196"/>
                <a:gd name="T13" fmla="*/ 11 h 172"/>
                <a:gd name="T14" fmla="*/ 188 w 196"/>
                <a:gd name="T15" fmla="*/ 155 h 172"/>
                <a:gd name="T16" fmla="*/ 195 w 196"/>
                <a:gd name="T17" fmla="*/ 140 h 172"/>
                <a:gd name="T18" fmla="*/ 51 w 196"/>
                <a:gd name="T19" fmla="*/ 4 h 172"/>
                <a:gd name="T20" fmla="*/ 40 w 196"/>
                <a:gd name="T21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" h="172">
                  <a:moveTo>
                    <a:pt x="40" y="0"/>
                  </a:moveTo>
                  <a:lnTo>
                    <a:pt x="0" y="0"/>
                  </a:lnTo>
                  <a:lnTo>
                    <a:pt x="0" y="153"/>
                  </a:lnTo>
                  <a:lnTo>
                    <a:pt x="47" y="171"/>
                  </a:lnTo>
                  <a:lnTo>
                    <a:pt x="43" y="138"/>
                  </a:lnTo>
                  <a:lnTo>
                    <a:pt x="16" y="84"/>
                  </a:lnTo>
                  <a:lnTo>
                    <a:pt x="40" y="11"/>
                  </a:lnTo>
                  <a:lnTo>
                    <a:pt x="188" y="155"/>
                  </a:lnTo>
                  <a:lnTo>
                    <a:pt x="195" y="140"/>
                  </a:lnTo>
                  <a:lnTo>
                    <a:pt x="51" y="4"/>
                  </a:lnTo>
                  <a:lnTo>
                    <a:pt x="40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7" name="Freeform 35">
              <a:extLst>
                <a:ext uri="{FF2B5EF4-FFF2-40B4-BE49-F238E27FC236}">
                  <a16:creationId xmlns:a16="http://schemas.microsoft.com/office/drawing/2014/main" id="{83C22063-6C6F-DE44-B2B6-7DBB4396F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2" y="1152"/>
              <a:ext cx="53" cy="107"/>
            </a:xfrm>
            <a:custGeom>
              <a:avLst/>
              <a:gdLst>
                <a:gd name="T0" fmla="*/ 18 w 53"/>
                <a:gd name="T1" fmla="*/ 0 h 107"/>
                <a:gd name="T2" fmla="*/ 52 w 53"/>
                <a:gd name="T3" fmla="*/ 64 h 107"/>
                <a:gd name="T4" fmla="*/ 52 w 53"/>
                <a:gd name="T5" fmla="*/ 106 h 107"/>
                <a:gd name="T6" fmla="*/ 0 w 53"/>
                <a:gd name="T7" fmla="*/ 6 h 107"/>
                <a:gd name="T8" fmla="*/ 18 w 53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107">
                  <a:moveTo>
                    <a:pt x="18" y="0"/>
                  </a:moveTo>
                  <a:lnTo>
                    <a:pt x="52" y="64"/>
                  </a:lnTo>
                  <a:lnTo>
                    <a:pt x="52" y="106"/>
                  </a:lnTo>
                  <a:lnTo>
                    <a:pt x="0" y="6"/>
                  </a:lnTo>
                  <a:lnTo>
                    <a:pt x="18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8" name="Freeform 36">
              <a:extLst>
                <a:ext uri="{FF2B5EF4-FFF2-40B4-BE49-F238E27FC236}">
                  <a16:creationId xmlns:a16="http://schemas.microsoft.com/office/drawing/2014/main" id="{FECF1803-957E-AB49-8A43-012B9B478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5" y="1307"/>
              <a:ext cx="848" cy="290"/>
            </a:xfrm>
            <a:custGeom>
              <a:avLst/>
              <a:gdLst>
                <a:gd name="T0" fmla="*/ 74 w 848"/>
                <a:gd name="T1" fmla="*/ 12 h 290"/>
                <a:gd name="T2" fmla="*/ 65 w 848"/>
                <a:gd name="T3" fmla="*/ 82 h 290"/>
                <a:gd name="T4" fmla="*/ 0 w 848"/>
                <a:gd name="T5" fmla="*/ 157 h 290"/>
                <a:gd name="T6" fmla="*/ 74 w 848"/>
                <a:gd name="T7" fmla="*/ 198 h 290"/>
                <a:gd name="T8" fmla="*/ 254 w 848"/>
                <a:gd name="T9" fmla="*/ 219 h 290"/>
                <a:gd name="T10" fmla="*/ 249 w 848"/>
                <a:gd name="T11" fmla="*/ 289 h 290"/>
                <a:gd name="T12" fmla="*/ 278 w 848"/>
                <a:gd name="T13" fmla="*/ 248 h 290"/>
                <a:gd name="T14" fmla="*/ 283 w 848"/>
                <a:gd name="T15" fmla="*/ 216 h 290"/>
                <a:gd name="T16" fmla="*/ 732 w 848"/>
                <a:gd name="T17" fmla="*/ 164 h 290"/>
                <a:gd name="T18" fmla="*/ 847 w 848"/>
                <a:gd name="T19" fmla="*/ 108 h 290"/>
                <a:gd name="T20" fmla="*/ 710 w 848"/>
                <a:gd name="T21" fmla="*/ 161 h 290"/>
                <a:gd name="T22" fmla="*/ 371 w 848"/>
                <a:gd name="T23" fmla="*/ 189 h 290"/>
                <a:gd name="T24" fmla="*/ 97 w 848"/>
                <a:gd name="T25" fmla="*/ 189 h 290"/>
                <a:gd name="T26" fmla="*/ 25 w 848"/>
                <a:gd name="T27" fmla="*/ 155 h 290"/>
                <a:gd name="T28" fmla="*/ 81 w 848"/>
                <a:gd name="T29" fmla="*/ 82 h 290"/>
                <a:gd name="T30" fmla="*/ 92 w 848"/>
                <a:gd name="T31" fmla="*/ 0 h 290"/>
                <a:gd name="T32" fmla="*/ 74 w 848"/>
                <a:gd name="T33" fmla="*/ 12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8" h="290">
                  <a:moveTo>
                    <a:pt x="74" y="12"/>
                  </a:moveTo>
                  <a:lnTo>
                    <a:pt x="65" y="82"/>
                  </a:lnTo>
                  <a:lnTo>
                    <a:pt x="0" y="157"/>
                  </a:lnTo>
                  <a:lnTo>
                    <a:pt x="74" y="198"/>
                  </a:lnTo>
                  <a:lnTo>
                    <a:pt x="254" y="219"/>
                  </a:lnTo>
                  <a:lnTo>
                    <a:pt x="249" y="289"/>
                  </a:lnTo>
                  <a:lnTo>
                    <a:pt x="278" y="248"/>
                  </a:lnTo>
                  <a:lnTo>
                    <a:pt x="283" y="216"/>
                  </a:lnTo>
                  <a:lnTo>
                    <a:pt x="732" y="164"/>
                  </a:lnTo>
                  <a:lnTo>
                    <a:pt x="847" y="108"/>
                  </a:lnTo>
                  <a:lnTo>
                    <a:pt x="710" y="161"/>
                  </a:lnTo>
                  <a:lnTo>
                    <a:pt x="371" y="189"/>
                  </a:lnTo>
                  <a:lnTo>
                    <a:pt x="97" y="189"/>
                  </a:lnTo>
                  <a:lnTo>
                    <a:pt x="25" y="155"/>
                  </a:lnTo>
                  <a:lnTo>
                    <a:pt x="81" y="82"/>
                  </a:lnTo>
                  <a:lnTo>
                    <a:pt x="92" y="0"/>
                  </a:lnTo>
                  <a:lnTo>
                    <a:pt x="74" y="12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69" name="Freeform 37">
              <a:extLst>
                <a:ext uri="{FF2B5EF4-FFF2-40B4-BE49-F238E27FC236}">
                  <a16:creationId xmlns:a16="http://schemas.microsoft.com/office/drawing/2014/main" id="{0F4129DE-4114-B943-92A6-2B9AF68D2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441"/>
              <a:ext cx="900" cy="198"/>
            </a:xfrm>
            <a:custGeom>
              <a:avLst/>
              <a:gdLst>
                <a:gd name="T0" fmla="*/ 731 w 900"/>
                <a:gd name="T1" fmla="*/ 47 h 198"/>
                <a:gd name="T2" fmla="*/ 584 w 900"/>
                <a:gd name="T3" fmla="*/ 53 h 198"/>
                <a:gd name="T4" fmla="*/ 344 w 900"/>
                <a:gd name="T5" fmla="*/ 82 h 198"/>
                <a:gd name="T6" fmla="*/ 159 w 900"/>
                <a:gd name="T7" fmla="*/ 109 h 198"/>
                <a:gd name="T8" fmla="*/ 72 w 900"/>
                <a:gd name="T9" fmla="*/ 121 h 198"/>
                <a:gd name="T10" fmla="*/ 20 w 900"/>
                <a:gd name="T11" fmla="*/ 126 h 198"/>
                <a:gd name="T12" fmla="*/ 0 w 900"/>
                <a:gd name="T13" fmla="*/ 149 h 198"/>
                <a:gd name="T14" fmla="*/ 4 w 900"/>
                <a:gd name="T15" fmla="*/ 179 h 198"/>
                <a:gd name="T16" fmla="*/ 34 w 900"/>
                <a:gd name="T17" fmla="*/ 197 h 198"/>
                <a:gd name="T18" fmla="*/ 11 w 900"/>
                <a:gd name="T19" fmla="*/ 174 h 198"/>
                <a:gd name="T20" fmla="*/ 20 w 900"/>
                <a:gd name="T21" fmla="*/ 144 h 198"/>
                <a:gd name="T22" fmla="*/ 67 w 900"/>
                <a:gd name="T23" fmla="*/ 129 h 198"/>
                <a:gd name="T24" fmla="*/ 108 w 900"/>
                <a:gd name="T25" fmla="*/ 140 h 198"/>
                <a:gd name="T26" fmla="*/ 128 w 900"/>
                <a:gd name="T27" fmla="*/ 165 h 198"/>
                <a:gd name="T28" fmla="*/ 108 w 900"/>
                <a:gd name="T29" fmla="*/ 185 h 198"/>
                <a:gd name="T30" fmla="*/ 72 w 900"/>
                <a:gd name="T31" fmla="*/ 182 h 198"/>
                <a:gd name="T32" fmla="*/ 49 w 900"/>
                <a:gd name="T33" fmla="*/ 168 h 198"/>
                <a:gd name="T34" fmla="*/ 56 w 900"/>
                <a:gd name="T35" fmla="*/ 190 h 198"/>
                <a:gd name="T36" fmla="*/ 90 w 900"/>
                <a:gd name="T37" fmla="*/ 197 h 198"/>
                <a:gd name="T38" fmla="*/ 148 w 900"/>
                <a:gd name="T39" fmla="*/ 197 h 198"/>
                <a:gd name="T40" fmla="*/ 209 w 900"/>
                <a:gd name="T41" fmla="*/ 194 h 198"/>
                <a:gd name="T42" fmla="*/ 313 w 900"/>
                <a:gd name="T43" fmla="*/ 162 h 198"/>
                <a:gd name="T44" fmla="*/ 447 w 900"/>
                <a:gd name="T45" fmla="*/ 129 h 198"/>
                <a:gd name="T46" fmla="*/ 569 w 900"/>
                <a:gd name="T47" fmla="*/ 105 h 198"/>
                <a:gd name="T48" fmla="*/ 710 w 900"/>
                <a:gd name="T49" fmla="*/ 87 h 198"/>
                <a:gd name="T50" fmla="*/ 699 w 900"/>
                <a:gd name="T51" fmla="*/ 118 h 198"/>
                <a:gd name="T52" fmla="*/ 735 w 900"/>
                <a:gd name="T53" fmla="*/ 147 h 198"/>
                <a:gd name="T54" fmla="*/ 798 w 900"/>
                <a:gd name="T55" fmla="*/ 157 h 198"/>
                <a:gd name="T56" fmla="*/ 872 w 900"/>
                <a:gd name="T57" fmla="*/ 135 h 198"/>
                <a:gd name="T58" fmla="*/ 899 w 900"/>
                <a:gd name="T59" fmla="*/ 80 h 198"/>
                <a:gd name="T60" fmla="*/ 881 w 900"/>
                <a:gd name="T61" fmla="*/ 37 h 198"/>
                <a:gd name="T62" fmla="*/ 791 w 900"/>
                <a:gd name="T63" fmla="*/ 0 h 198"/>
                <a:gd name="T64" fmla="*/ 721 w 900"/>
                <a:gd name="T65" fmla="*/ 5 h 198"/>
                <a:gd name="T66" fmla="*/ 670 w 900"/>
                <a:gd name="T67" fmla="*/ 31 h 198"/>
                <a:gd name="T68" fmla="*/ 731 w 900"/>
                <a:gd name="T69" fmla="*/ 12 h 198"/>
                <a:gd name="T70" fmla="*/ 784 w 900"/>
                <a:gd name="T71" fmla="*/ 7 h 198"/>
                <a:gd name="T72" fmla="*/ 868 w 900"/>
                <a:gd name="T73" fmla="*/ 45 h 198"/>
                <a:gd name="T74" fmla="*/ 885 w 900"/>
                <a:gd name="T75" fmla="*/ 77 h 198"/>
                <a:gd name="T76" fmla="*/ 850 w 900"/>
                <a:gd name="T77" fmla="*/ 133 h 198"/>
                <a:gd name="T78" fmla="*/ 787 w 900"/>
                <a:gd name="T79" fmla="*/ 149 h 198"/>
                <a:gd name="T80" fmla="*/ 739 w 900"/>
                <a:gd name="T81" fmla="*/ 140 h 198"/>
                <a:gd name="T82" fmla="*/ 713 w 900"/>
                <a:gd name="T83" fmla="*/ 116 h 198"/>
                <a:gd name="T84" fmla="*/ 728 w 900"/>
                <a:gd name="T85" fmla="*/ 60 h 198"/>
                <a:gd name="T86" fmla="*/ 704 w 900"/>
                <a:gd name="T87" fmla="*/ 82 h 198"/>
                <a:gd name="T88" fmla="*/ 504 w 900"/>
                <a:gd name="T89" fmla="*/ 107 h 198"/>
                <a:gd name="T90" fmla="*/ 294 w 900"/>
                <a:gd name="T91" fmla="*/ 157 h 198"/>
                <a:gd name="T92" fmla="*/ 180 w 900"/>
                <a:gd name="T93" fmla="*/ 189 h 198"/>
                <a:gd name="T94" fmla="*/ 123 w 900"/>
                <a:gd name="T95" fmla="*/ 189 h 198"/>
                <a:gd name="T96" fmla="*/ 144 w 900"/>
                <a:gd name="T97" fmla="*/ 167 h 198"/>
                <a:gd name="T98" fmla="*/ 137 w 900"/>
                <a:gd name="T99" fmla="*/ 137 h 198"/>
                <a:gd name="T100" fmla="*/ 101 w 900"/>
                <a:gd name="T101" fmla="*/ 125 h 198"/>
                <a:gd name="T102" fmla="*/ 393 w 900"/>
                <a:gd name="T103" fmla="*/ 82 h 198"/>
                <a:gd name="T104" fmla="*/ 613 w 900"/>
                <a:gd name="T105" fmla="*/ 55 h 198"/>
                <a:gd name="T106" fmla="*/ 731 w 900"/>
                <a:gd name="T107" fmla="*/ 47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00" h="198">
                  <a:moveTo>
                    <a:pt x="731" y="47"/>
                  </a:moveTo>
                  <a:lnTo>
                    <a:pt x="584" y="53"/>
                  </a:lnTo>
                  <a:lnTo>
                    <a:pt x="344" y="82"/>
                  </a:lnTo>
                  <a:lnTo>
                    <a:pt x="159" y="109"/>
                  </a:lnTo>
                  <a:lnTo>
                    <a:pt x="72" y="121"/>
                  </a:lnTo>
                  <a:lnTo>
                    <a:pt x="20" y="126"/>
                  </a:lnTo>
                  <a:lnTo>
                    <a:pt x="0" y="149"/>
                  </a:lnTo>
                  <a:lnTo>
                    <a:pt x="4" y="179"/>
                  </a:lnTo>
                  <a:lnTo>
                    <a:pt x="34" y="197"/>
                  </a:lnTo>
                  <a:lnTo>
                    <a:pt x="11" y="174"/>
                  </a:lnTo>
                  <a:lnTo>
                    <a:pt x="20" y="144"/>
                  </a:lnTo>
                  <a:lnTo>
                    <a:pt x="67" y="129"/>
                  </a:lnTo>
                  <a:lnTo>
                    <a:pt x="108" y="140"/>
                  </a:lnTo>
                  <a:lnTo>
                    <a:pt x="128" y="165"/>
                  </a:lnTo>
                  <a:lnTo>
                    <a:pt x="108" y="185"/>
                  </a:lnTo>
                  <a:lnTo>
                    <a:pt x="72" y="182"/>
                  </a:lnTo>
                  <a:lnTo>
                    <a:pt x="49" y="168"/>
                  </a:lnTo>
                  <a:lnTo>
                    <a:pt x="56" y="190"/>
                  </a:lnTo>
                  <a:lnTo>
                    <a:pt x="90" y="197"/>
                  </a:lnTo>
                  <a:lnTo>
                    <a:pt x="148" y="197"/>
                  </a:lnTo>
                  <a:lnTo>
                    <a:pt x="209" y="194"/>
                  </a:lnTo>
                  <a:lnTo>
                    <a:pt x="313" y="162"/>
                  </a:lnTo>
                  <a:lnTo>
                    <a:pt x="447" y="129"/>
                  </a:lnTo>
                  <a:lnTo>
                    <a:pt x="569" y="105"/>
                  </a:lnTo>
                  <a:lnTo>
                    <a:pt x="710" y="87"/>
                  </a:lnTo>
                  <a:lnTo>
                    <a:pt x="699" y="118"/>
                  </a:lnTo>
                  <a:lnTo>
                    <a:pt x="735" y="147"/>
                  </a:lnTo>
                  <a:lnTo>
                    <a:pt x="798" y="157"/>
                  </a:lnTo>
                  <a:lnTo>
                    <a:pt x="872" y="135"/>
                  </a:lnTo>
                  <a:lnTo>
                    <a:pt x="899" y="80"/>
                  </a:lnTo>
                  <a:lnTo>
                    <a:pt x="881" y="37"/>
                  </a:lnTo>
                  <a:lnTo>
                    <a:pt x="791" y="0"/>
                  </a:lnTo>
                  <a:lnTo>
                    <a:pt x="721" y="5"/>
                  </a:lnTo>
                  <a:lnTo>
                    <a:pt x="670" y="31"/>
                  </a:lnTo>
                  <a:lnTo>
                    <a:pt x="731" y="12"/>
                  </a:lnTo>
                  <a:lnTo>
                    <a:pt x="784" y="7"/>
                  </a:lnTo>
                  <a:lnTo>
                    <a:pt x="868" y="45"/>
                  </a:lnTo>
                  <a:lnTo>
                    <a:pt x="885" y="77"/>
                  </a:lnTo>
                  <a:lnTo>
                    <a:pt x="850" y="133"/>
                  </a:lnTo>
                  <a:lnTo>
                    <a:pt x="787" y="149"/>
                  </a:lnTo>
                  <a:lnTo>
                    <a:pt x="739" y="140"/>
                  </a:lnTo>
                  <a:lnTo>
                    <a:pt x="713" y="116"/>
                  </a:lnTo>
                  <a:lnTo>
                    <a:pt x="728" y="60"/>
                  </a:lnTo>
                  <a:lnTo>
                    <a:pt x="704" y="82"/>
                  </a:lnTo>
                  <a:lnTo>
                    <a:pt x="504" y="107"/>
                  </a:lnTo>
                  <a:lnTo>
                    <a:pt x="294" y="157"/>
                  </a:lnTo>
                  <a:lnTo>
                    <a:pt x="180" y="189"/>
                  </a:lnTo>
                  <a:lnTo>
                    <a:pt x="123" y="189"/>
                  </a:lnTo>
                  <a:lnTo>
                    <a:pt x="144" y="167"/>
                  </a:lnTo>
                  <a:lnTo>
                    <a:pt x="137" y="137"/>
                  </a:lnTo>
                  <a:lnTo>
                    <a:pt x="101" y="125"/>
                  </a:lnTo>
                  <a:lnTo>
                    <a:pt x="393" y="82"/>
                  </a:lnTo>
                  <a:lnTo>
                    <a:pt x="613" y="55"/>
                  </a:lnTo>
                  <a:lnTo>
                    <a:pt x="731" y="47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0" name="Freeform 38">
              <a:extLst>
                <a:ext uri="{FF2B5EF4-FFF2-40B4-BE49-F238E27FC236}">
                  <a16:creationId xmlns:a16="http://schemas.microsoft.com/office/drawing/2014/main" id="{3EA60DBD-0FB7-4F43-B7C4-61EE8FEA1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3" y="441"/>
              <a:ext cx="253" cy="95"/>
            </a:xfrm>
            <a:custGeom>
              <a:avLst/>
              <a:gdLst>
                <a:gd name="T0" fmla="*/ 0 w 253"/>
                <a:gd name="T1" fmla="*/ 8 h 95"/>
                <a:gd name="T2" fmla="*/ 63 w 253"/>
                <a:gd name="T3" fmla="*/ 0 h 95"/>
                <a:gd name="T4" fmla="*/ 137 w 253"/>
                <a:gd name="T5" fmla="*/ 7 h 95"/>
                <a:gd name="T6" fmla="*/ 209 w 253"/>
                <a:gd name="T7" fmla="*/ 8 h 95"/>
                <a:gd name="T8" fmla="*/ 252 w 253"/>
                <a:gd name="T9" fmla="*/ 65 h 95"/>
                <a:gd name="T10" fmla="*/ 178 w 253"/>
                <a:gd name="T11" fmla="*/ 94 h 95"/>
                <a:gd name="T12" fmla="*/ 238 w 253"/>
                <a:gd name="T13" fmla="*/ 62 h 95"/>
                <a:gd name="T14" fmla="*/ 194 w 253"/>
                <a:gd name="T15" fmla="*/ 18 h 95"/>
                <a:gd name="T16" fmla="*/ 151 w 253"/>
                <a:gd name="T17" fmla="*/ 18 h 95"/>
                <a:gd name="T18" fmla="*/ 173 w 253"/>
                <a:gd name="T19" fmla="*/ 51 h 95"/>
                <a:gd name="T20" fmla="*/ 99 w 253"/>
                <a:gd name="T21" fmla="*/ 8 h 95"/>
                <a:gd name="T22" fmla="*/ 0 w 253"/>
                <a:gd name="T23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3" h="95">
                  <a:moveTo>
                    <a:pt x="0" y="8"/>
                  </a:moveTo>
                  <a:lnTo>
                    <a:pt x="63" y="0"/>
                  </a:lnTo>
                  <a:lnTo>
                    <a:pt x="137" y="7"/>
                  </a:lnTo>
                  <a:lnTo>
                    <a:pt x="209" y="8"/>
                  </a:lnTo>
                  <a:lnTo>
                    <a:pt x="252" y="65"/>
                  </a:lnTo>
                  <a:lnTo>
                    <a:pt x="178" y="94"/>
                  </a:lnTo>
                  <a:lnTo>
                    <a:pt x="238" y="62"/>
                  </a:lnTo>
                  <a:lnTo>
                    <a:pt x="194" y="18"/>
                  </a:lnTo>
                  <a:lnTo>
                    <a:pt x="151" y="18"/>
                  </a:lnTo>
                  <a:lnTo>
                    <a:pt x="173" y="51"/>
                  </a:lnTo>
                  <a:lnTo>
                    <a:pt x="99" y="8"/>
                  </a:lnTo>
                  <a:lnTo>
                    <a:pt x="0" y="8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1" name="Freeform 39">
              <a:extLst>
                <a:ext uri="{FF2B5EF4-FFF2-40B4-BE49-F238E27FC236}">
                  <a16:creationId xmlns:a16="http://schemas.microsoft.com/office/drawing/2014/main" id="{46062E26-5BA2-9149-8B10-50870717F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0" y="506"/>
              <a:ext cx="116" cy="69"/>
            </a:xfrm>
            <a:custGeom>
              <a:avLst/>
              <a:gdLst>
                <a:gd name="T0" fmla="*/ 115 w 116"/>
                <a:gd name="T1" fmla="*/ 0 h 69"/>
                <a:gd name="T2" fmla="*/ 79 w 116"/>
                <a:gd name="T3" fmla="*/ 57 h 69"/>
                <a:gd name="T4" fmla="*/ 5 w 116"/>
                <a:gd name="T5" fmla="*/ 53 h 69"/>
                <a:gd name="T6" fmla="*/ 0 w 116"/>
                <a:gd name="T7" fmla="*/ 61 h 69"/>
                <a:gd name="T8" fmla="*/ 65 w 116"/>
                <a:gd name="T9" fmla="*/ 68 h 69"/>
                <a:gd name="T10" fmla="*/ 115 w 116"/>
                <a:gd name="T11" fmla="*/ 51 h 69"/>
                <a:gd name="T12" fmla="*/ 115 w 116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69">
                  <a:moveTo>
                    <a:pt x="115" y="0"/>
                  </a:moveTo>
                  <a:lnTo>
                    <a:pt x="79" y="57"/>
                  </a:lnTo>
                  <a:lnTo>
                    <a:pt x="5" y="53"/>
                  </a:lnTo>
                  <a:lnTo>
                    <a:pt x="0" y="61"/>
                  </a:lnTo>
                  <a:lnTo>
                    <a:pt x="65" y="68"/>
                  </a:lnTo>
                  <a:lnTo>
                    <a:pt x="115" y="51"/>
                  </a:lnTo>
                  <a:lnTo>
                    <a:pt x="115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2" name="Freeform 40">
              <a:extLst>
                <a:ext uri="{FF2B5EF4-FFF2-40B4-BE49-F238E27FC236}">
                  <a16:creationId xmlns:a16="http://schemas.microsoft.com/office/drawing/2014/main" id="{CD112F42-46F1-B84C-8698-6E579EB50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" y="446"/>
              <a:ext cx="158" cy="54"/>
            </a:xfrm>
            <a:custGeom>
              <a:avLst/>
              <a:gdLst>
                <a:gd name="T0" fmla="*/ 13 w 158"/>
                <a:gd name="T1" fmla="*/ 53 h 54"/>
                <a:gd name="T2" fmla="*/ 0 w 158"/>
                <a:gd name="T3" fmla="*/ 7 h 54"/>
                <a:gd name="T4" fmla="*/ 42 w 158"/>
                <a:gd name="T5" fmla="*/ 0 h 54"/>
                <a:gd name="T6" fmla="*/ 112 w 158"/>
                <a:gd name="T7" fmla="*/ 2 h 54"/>
                <a:gd name="T8" fmla="*/ 150 w 158"/>
                <a:gd name="T9" fmla="*/ 25 h 54"/>
                <a:gd name="T10" fmla="*/ 157 w 158"/>
                <a:gd name="T11" fmla="*/ 46 h 54"/>
                <a:gd name="T12" fmla="*/ 128 w 158"/>
                <a:gd name="T13" fmla="*/ 46 h 54"/>
                <a:gd name="T14" fmla="*/ 115 w 158"/>
                <a:gd name="T15" fmla="*/ 20 h 54"/>
                <a:gd name="T16" fmla="*/ 79 w 158"/>
                <a:gd name="T17" fmla="*/ 8 h 54"/>
                <a:gd name="T18" fmla="*/ 32 w 158"/>
                <a:gd name="T19" fmla="*/ 7 h 54"/>
                <a:gd name="T20" fmla="*/ 7 w 158"/>
                <a:gd name="T21" fmla="*/ 10 h 54"/>
                <a:gd name="T22" fmla="*/ 25 w 158"/>
                <a:gd name="T23" fmla="*/ 53 h 54"/>
                <a:gd name="T24" fmla="*/ 13 w 158"/>
                <a:gd name="T25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54">
                  <a:moveTo>
                    <a:pt x="13" y="53"/>
                  </a:moveTo>
                  <a:lnTo>
                    <a:pt x="0" y="7"/>
                  </a:lnTo>
                  <a:lnTo>
                    <a:pt x="42" y="0"/>
                  </a:lnTo>
                  <a:lnTo>
                    <a:pt x="112" y="2"/>
                  </a:lnTo>
                  <a:lnTo>
                    <a:pt x="150" y="25"/>
                  </a:lnTo>
                  <a:lnTo>
                    <a:pt x="157" y="46"/>
                  </a:lnTo>
                  <a:lnTo>
                    <a:pt x="128" y="46"/>
                  </a:lnTo>
                  <a:lnTo>
                    <a:pt x="115" y="20"/>
                  </a:lnTo>
                  <a:lnTo>
                    <a:pt x="79" y="8"/>
                  </a:lnTo>
                  <a:lnTo>
                    <a:pt x="32" y="7"/>
                  </a:lnTo>
                  <a:lnTo>
                    <a:pt x="7" y="10"/>
                  </a:lnTo>
                  <a:lnTo>
                    <a:pt x="25" y="53"/>
                  </a:lnTo>
                  <a:lnTo>
                    <a:pt x="13" y="5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3" name="Freeform 41">
              <a:extLst>
                <a:ext uri="{FF2B5EF4-FFF2-40B4-BE49-F238E27FC236}">
                  <a16:creationId xmlns:a16="http://schemas.microsoft.com/office/drawing/2014/main" id="{AEC7F3A6-3512-9140-971D-A29684B7B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1" y="486"/>
              <a:ext cx="761" cy="291"/>
            </a:xfrm>
            <a:custGeom>
              <a:avLst/>
              <a:gdLst>
                <a:gd name="T0" fmla="*/ 29 w 761"/>
                <a:gd name="T1" fmla="*/ 0 h 291"/>
                <a:gd name="T2" fmla="*/ 169 w 761"/>
                <a:gd name="T3" fmla="*/ 6 h 291"/>
                <a:gd name="T4" fmla="*/ 324 w 761"/>
                <a:gd name="T5" fmla="*/ 28 h 291"/>
                <a:gd name="T6" fmla="*/ 582 w 761"/>
                <a:gd name="T7" fmla="*/ 80 h 291"/>
                <a:gd name="T8" fmla="*/ 753 w 761"/>
                <a:gd name="T9" fmla="*/ 120 h 291"/>
                <a:gd name="T10" fmla="*/ 760 w 761"/>
                <a:gd name="T11" fmla="*/ 140 h 291"/>
                <a:gd name="T12" fmla="*/ 747 w 761"/>
                <a:gd name="T13" fmla="*/ 209 h 291"/>
                <a:gd name="T14" fmla="*/ 724 w 761"/>
                <a:gd name="T15" fmla="*/ 290 h 291"/>
                <a:gd name="T16" fmla="*/ 747 w 761"/>
                <a:gd name="T17" fmla="*/ 145 h 291"/>
                <a:gd name="T18" fmla="*/ 735 w 761"/>
                <a:gd name="T19" fmla="*/ 123 h 291"/>
                <a:gd name="T20" fmla="*/ 692 w 761"/>
                <a:gd name="T21" fmla="*/ 112 h 291"/>
                <a:gd name="T22" fmla="*/ 654 w 761"/>
                <a:gd name="T23" fmla="*/ 125 h 291"/>
                <a:gd name="T24" fmla="*/ 638 w 761"/>
                <a:gd name="T25" fmla="*/ 150 h 291"/>
                <a:gd name="T26" fmla="*/ 648 w 761"/>
                <a:gd name="T27" fmla="*/ 170 h 291"/>
                <a:gd name="T28" fmla="*/ 670 w 761"/>
                <a:gd name="T29" fmla="*/ 170 h 291"/>
                <a:gd name="T30" fmla="*/ 708 w 761"/>
                <a:gd name="T31" fmla="*/ 161 h 291"/>
                <a:gd name="T32" fmla="*/ 713 w 761"/>
                <a:gd name="T33" fmla="*/ 142 h 291"/>
                <a:gd name="T34" fmla="*/ 719 w 761"/>
                <a:gd name="T35" fmla="*/ 161 h 291"/>
                <a:gd name="T36" fmla="*/ 677 w 761"/>
                <a:gd name="T37" fmla="*/ 182 h 291"/>
                <a:gd name="T38" fmla="*/ 625 w 761"/>
                <a:gd name="T39" fmla="*/ 182 h 291"/>
                <a:gd name="T40" fmla="*/ 580 w 761"/>
                <a:gd name="T41" fmla="*/ 170 h 291"/>
                <a:gd name="T42" fmla="*/ 317 w 761"/>
                <a:gd name="T43" fmla="*/ 99 h 291"/>
                <a:gd name="T44" fmla="*/ 137 w 761"/>
                <a:gd name="T45" fmla="*/ 55 h 291"/>
                <a:gd name="T46" fmla="*/ 32 w 761"/>
                <a:gd name="T47" fmla="*/ 37 h 291"/>
                <a:gd name="T48" fmla="*/ 0 w 761"/>
                <a:gd name="T49" fmla="*/ 35 h 291"/>
                <a:gd name="T50" fmla="*/ 22 w 761"/>
                <a:gd name="T51" fmla="*/ 27 h 291"/>
                <a:gd name="T52" fmla="*/ 117 w 761"/>
                <a:gd name="T53" fmla="*/ 39 h 291"/>
                <a:gd name="T54" fmla="*/ 281 w 761"/>
                <a:gd name="T55" fmla="*/ 77 h 291"/>
                <a:gd name="T56" fmla="*/ 463 w 761"/>
                <a:gd name="T57" fmla="*/ 125 h 291"/>
                <a:gd name="T58" fmla="*/ 630 w 761"/>
                <a:gd name="T59" fmla="*/ 172 h 291"/>
                <a:gd name="T60" fmla="*/ 618 w 761"/>
                <a:gd name="T61" fmla="*/ 150 h 291"/>
                <a:gd name="T62" fmla="*/ 627 w 761"/>
                <a:gd name="T63" fmla="*/ 125 h 291"/>
                <a:gd name="T64" fmla="*/ 670 w 761"/>
                <a:gd name="T65" fmla="*/ 108 h 291"/>
                <a:gd name="T66" fmla="*/ 475 w 761"/>
                <a:gd name="T67" fmla="*/ 64 h 291"/>
                <a:gd name="T68" fmla="*/ 288 w 761"/>
                <a:gd name="T69" fmla="*/ 28 h 291"/>
                <a:gd name="T70" fmla="*/ 166 w 761"/>
                <a:gd name="T71" fmla="*/ 10 h 291"/>
                <a:gd name="T72" fmla="*/ 25 w 761"/>
                <a:gd name="T73" fmla="*/ 2 h 291"/>
                <a:gd name="T74" fmla="*/ 29 w 761"/>
                <a:gd name="T75" fmla="*/ 0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61" h="291">
                  <a:moveTo>
                    <a:pt x="29" y="0"/>
                  </a:moveTo>
                  <a:lnTo>
                    <a:pt x="169" y="6"/>
                  </a:lnTo>
                  <a:lnTo>
                    <a:pt x="324" y="28"/>
                  </a:lnTo>
                  <a:lnTo>
                    <a:pt x="582" y="80"/>
                  </a:lnTo>
                  <a:lnTo>
                    <a:pt x="753" y="120"/>
                  </a:lnTo>
                  <a:lnTo>
                    <a:pt x="760" y="140"/>
                  </a:lnTo>
                  <a:lnTo>
                    <a:pt x="747" y="209"/>
                  </a:lnTo>
                  <a:lnTo>
                    <a:pt x="724" y="290"/>
                  </a:lnTo>
                  <a:lnTo>
                    <a:pt x="747" y="145"/>
                  </a:lnTo>
                  <a:lnTo>
                    <a:pt x="735" y="123"/>
                  </a:lnTo>
                  <a:lnTo>
                    <a:pt x="692" y="112"/>
                  </a:lnTo>
                  <a:lnTo>
                    <a:pt x="654" y="125"/>
                  </a:lnTo>
                  <a:lnTo>
                    <a:pt x="638" y="150"/>
                  </a:lnTo>
                  <a:lnTo>
                    <a:pt x="648" y="170"/>
                  </a:lnTo>
                  <a:lnTo>
                    <a:pt x="670" y="170"/>
                  </a:lnTo>
                  <a:lnTo>
                    <a:pt x="708" y="161"/>
                  </a:lnTo>
                  <a:lnTo>
                    <a:pt x="713" y="142"/>
                  </a:lnTo>
                  <a:lnTo>
                    <a:pt x="719" y="161"/>
                  </a:lnTo>
                  <a:lnTo>
                    <a:pt x="677" y="182"/>
                  </a:lnTo>
                  <a:lnTo>
                    <a:pt x="625" y="182"/>
                  </a:lnTo>
                  <a:lnTo>
                    <a:pt x="580" y="170"/>
                  </a:lnTo>
                  <a:lnTo>
                    <a:pt x="317" y="99"/>
                  </a:lnTo>
                  <a:lnTo>
                    <a:pt x="137" y="55"/>
                  </a:lnTo>
                  <a:lnTo>
                    <a:pt x="32" y="37"/>
                  </a:lnTo>
                  <a:lnTo>
                    <a:pt x="0" y="35"/>
                  </a:lnTo>
                  <a:lnTo>
                    <a:pt x="22" y="27"/>
                  </a:lnTo>
                  <a:lnTo>
                    <a:pt x="117" y="39"/>
                  </a:lnTo>
                  <a:lnTo>
                    <a:pt x="281" y="77"/>
                  </a:lnTo>
                  <a:lnTo>
                    <a:pt x="463" y="125"/>
                  </a:lnTo>
                  <a:lnTo>
                    <a:pt x="630" y="172"/>
                  </a:lnTo>
                  <a:lnTo>
                    <a:pt x="618" y="150"/>
                  </a:lnTo>
                  <a:lnTo>
                    <a:pt x="627" y="125"/>
                  </a:lnTo>
                  <a:lnTo>
                    <a:pt x="670" y="108"/>
                  </a:lnTo>
                  <a:lnTo>
                    <a:pt x="475" y="64"/>
                  </a:lnTo>
                  <a:lnTo>
                    <a:pt x="288" y="28"/>
                  </a:lnTo>
                  <a:lnTo>
                    <a:pt x="166" y="10"/>
                  </a:lnTo>
                  <a:lnTo>
                    <a:pt x="25" y="2"/>
                  </a:lnTo>
                  <a:lnTo>
                    <a:pt x="29" y="0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4" name="Freeform 42">
              <a:extLst>
                <a:ext uri="{FF2B5EF4-FFF2-40B4-BE49-F238E27FC236}">
                  <a16:creationId xmlns:a16="http://schemas.microsoft.com/office/drawing/2014/main" id="{811F1B22-7717-0444-A35D-D6684E63D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" y="603"/>
              <a:ext cx="1807" cy="1030"/>
            </a:xfrm>
            <a:custGeom>
              <a:avLst/>
              <a:gdLst>
                <a:gd name="T0" fmla="*/ 11 w 1807"/>
                <a:gd name="T1" fmla="*/ 3 h 1030"/>
                <a:gd name="T2" fmla="*/ 43 w 1807"/>
                <a:gd name="T3" fmla="*/ 45 h 1030"/>
                <a:gd name="T4" fmla="*/ 56 w 1807"/>
                <a:gd name="T5" fmla="*/ 149 h 1030"/>
                <a:gd name="T6" fmla="*/ 61 w 1807"/>
                <a:gd name="T7" fmla="*/ 307 h 1030"/>
                <a:gd name="T8" fmla="*/ 56 w 1807"/>
                <a:gd name="T9" fmla="*/ 520 h 1030"/>
                <a:gd name="T10" fmla="*/ 50 w 1807"/>
                <a:gd name="T11" fmla="*/ 688 h 1030"/>
                <a:gd name="T12" fmla="*/ 36 w 1807"/>
                <a:gd name="T13" fmla="*/ 887 h 1030"/>
                <a:gd name="T14" fmla="*/ 20 w 1807"/>
                <a:gd name="T15" fmla="*/ 995 h 1030"/>
                <a:gd name="T16" fmla="*/ 433 w 1807"/>
                <a:gd name="T17" fmla="*/ 1012 h 1030"/>
                <a:gd name="T18" fmla="*/ 685 w 1807"/>
                <a:gd name="T19" fmla="*/ 1015 h 1030"/>
                <a:gd name="T20" fmla="*/ 1179 w 1807"/>
                <a:gd name="T21" fmla="*/ 1012 h 1030"/>
                <a:gd name="T22" fmla="*/ 1431 w 1807"/>
                <a:gd name="T23" fmla="*/ 1007 h 1030"/>
                <a:gd name="T24" fmla="*/ 1806 w 1807"/>
                <a:gd name="T25" fmla="*/ 992 h 1030"/>
                <a:gd name="T26" fmla="*/ 1467 w 1807"/>
                <a:gd name="T27" fmla="*/ 1022 h 1030"/>
                <a:gd name="T28" fmla="*/ 1161 w 1807"/>
                <a:gd name="T29" fmla="*/ 1026 h 1030"/>
                <a:gd name="T30" fmla="*/ 744 w 1807"/>
                <a:gd name="T31" fmla="*/ 1029 h 1030"/>
                <a:gd name="T32" fmla="*/ 362 w 1807"/>
                <a:gd name="T33" fmla="*/ 1018 h 1030"/>
                <a:gd name="T34" fmla="*/ 0 w 1807"/>
                <a:gd name="T35" fmla="*/ 1003 h 1030"/>
                <a:gd name="T36" fmla="*/ 20 w 1807"/>
                <a:gd name="T37" fmla="*/ 850 h 1030"/>
                <a:gd name="T38" fmla="*/ 32 w 1807"/>
                <a:gd name="T39" fmla="*/ 614 h 1030"/>
                <a:gd name="T40" fmla="*/ 36 w 1807"/>
                <a:gd name="T41" fmla="*/ 397 h 1030"/>
                <a:gd name="T42" fmla="*/ 36 w 1807"/>
                <a:gd name="T43" fmla="*/ 202 h 1030"/>
                <a:gd name="T44" fmla="*/ 20 w 1807"/>
                <a:gd name="T45" fmla="*/ 63 h 1030"/>
                <a:gd name="T46" fmla="*/ 0 w 1807"/>
                <a:gd name="T47" fmla="*/ 0 h 1030"/>
                <a:gd name="T48" fmla="*/ 11 w 1807"/>
                <a:gd name="T49" fmla="*/ 3 h 10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07" h="1030">
                  <a:moveTo>
                    <a:pt x="11" y="3"/>
                  </a:moveTo>
                  <a:lnTo>
                    <a:pt x="43" y="45"/>
                  </a:lnTo>
                  <a:lnTo>
                    <a:pt x="56" y="149"/>
                  </a:lnTo>
                  <a:lnTo>
                    <a:pt x="61" y="307"/>
                  </a:lnTo>
                  <a:lnTo>
                    <a:pt x="56" y="520"/>
                  </a:lnTo>
                  <a:lnTo>
                    <a:pt x="50" y="688"/>
                  </a:lnTo>
                  <a:lnTo>
                    <a:pt x="36" y="887"/>
                  </a:lnTo>
                  <a:lnTo>
                    <a:pt x="20" y="995"/>
                  </a:lnTo>
                  <a:lnTo>
                    <a:pt x="433" y="1012"/>
                  </a:lnTo>
                  <a:lnTo>
                    <a:pt x="685" y="1015"/>
                  </a:lnTo>
                  <a:lnTo>
                    <a:pt x="1179" y="1012"/>
                  </a:lnTo>
                  <a:lnTo>
                    <a:pt x="1431" y="1007"/>
                  </a:lnTo>
                  <a:lnTo>
                    <a:pt x="1806" y="992"/>
                  </a:lnTo>
                  <a:lnTo>
                    <a:pt x="1467" y="1022"/>
                  </a:lnTo>
                  <a:lnTo>
                    <a:pt x="1161" y="1026"/>
                  </a:lnTo>
                  <a:lnTo>
                    <a:pt x="744" y="1029"/>
                  </a:lnTo>
                  <a:lnTo>
                    <a:pt x="362" y="1018"/>
                  </a:lnTo>
                  <a:lnTo>
                    <a:pt x="0" y="1003"/>
                  </a:lnTo>
                  <a:lnTo>
                    <a:pt x="20" y="850"/>
                  </a:lnTo>
                  <a:lnTo>
                    <a:pt x="32" y="614"/>
                  </a:lnTo>
                  <a:lnTo>
                    <a:pt x="36" y="397"/>
                  </a:lnTo>
                  <a:lnTo>
                    <a:pt x="36" y="202"/>
                  </a:lnTo>
                  <a:lnTo>
                    <a:pt x="20" y="63"/>
                  </a:lnTo>
                  <a:lnTo>
                    <a:pt x="0" y="0"/>
                  </a:lnTo>
                  <a:lnTo>
                    <a:pt x="11" y="3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75" name="Freeform 43">
              <a:extLst>
                <a:ext uri="{FF2B5EF4-FFF2-40B4-BE49-F238E27FC236}">
                  <a16:creationId xmlns:a16="http://schemas.microsoft.com/office/drawing/2014/main" id="{F067A3A3-6E8B-2543-ADD2-BFE05B9ED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" y="768"/>
              <a:ext cx="89" cy="831"/>
            </a:xfrm>
            <a:custGeom>
              <a:avLst/>
              <a:gdLst>
                <a:gd name="T0" fmla="*/ 26 w 89"/>
                <a:gd name="T1" fmla="*/ 41 h 831"/>
                <a:gd name="T2" fmla="*/ 18 w 89"/>
                <a:gd name="T3" fmla="*/ 158 h 831"/>
                <a:gd name="T4" fmla="*/ 26 w 89"/>
                <a:gd name="T5" fmla="*/ 393 h 831"/>
                <a:gd name="T6" fmla="*/ 51 w 89"/>
                <a:gd name="T7" fmla="*/ 655 h 831"/>
                <a:gd name="T8" fmla="*/ 88 w 89"/>
                <a:gd name="T9" fmla="*/ 830 h 831"/>
                <a:gd name="T10" fmla="*/ 51 w 89"/>
                <a:gd name="T11" fmla="*/ 715 h 831"/>
                <a:gd name="T12" fmla="*/ 18 w 89"/>
                <a:gd name="T13" fmla="*/ 550 h 831"/>
                <a:gd name="T14" fmla="*/ 13 w 89"/>
                <a:gd name="T15" fmla="*/ 348 h 831"/>
                <a:gd name="T16" fmla="*/ 0 w 89"/>
                <a:gd name="T17" fmla="*/ 142 h 831"/>
                <a:gd name="T18" fmla="*/ 26 w 89"/>
                <a:gd name="T19" fmla="*/ 0 h 831"/>
                <a:gd name="T20" fmla="*/ 26 w 89"/>
                <a:gd name="T21" fmla="*/ 41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831">
                  <a:moveTo>
                    <a:pt x="26" y="41"/>
                  </a:moveTo>
                  <a:lnTo>
                    <a:pt x="18" y="158"/>
                  </a:lnTo>
                  <a:lnTo>
                    <a:pt x="26" y="393"/>
                  </a:lnTo>
                  <a:lnTo>
                    <a:pt x="51" y="655"/>
                  </a:lnTo>
                  <a:lnTo>
                    <a:pt x="88" y="830"/>
                  </a:lnTo>
                  <a:lnTo>
                    <a:pt x="51" y="715"/>
                  </a:lnTo>
                  <a:lnTo>
                    <a:pt x="18" y="550"/>
                  </a:lnTo>
                  <a:lnTo>
                    <a:pt x="13" y="348"/>
                  </a:lnTo>
                  <a:lnTo>
                    <a:pt x="0" y="142"/>
                  </a:lnTo>
                  <a:lnTo>
                    <a:pt x="26" y="0"/>
                  </a:lnTo>
                  <a:lnTo>
                    <a:pt x="26" y="41"/>
                  </a:lnTo>
                </a:path>
              </a:pathLst>
            </a:custGeom>
            <a:solidFill>
              <a:srgbClr val="00000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4076" name="Rectangle 44">
            <a:extLst>
              <a:ext uri="{FF2B5EF4-FFF2-40B4-BE49-F238E27FC236}">
                <a16:creationId xmlns:a16="http://schemas.microsoft.com/office/drawing/2014/main" id="{A5B08B45-5DA4-7147-B936-47743C2E35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1447800"/>
            <a:ext cx="8305800" cy="838200"/>
          </a:xfrm>
        </p:spPr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Overview</a:t>
            </a:r>
          </a:p>
        </p:txBody>
      </p:sp>
      <p:sp>
        <p:nvSpPr>
          <p:cNvPr id="44077" name="Rectangle 45">
            <a:extLst>
              <a:ext uri="{FF2B5EF4-FFF2-40B4-BE49-F238E27FC236}">
                <a16:creationId xmlns:a16="http://schemas.microsoft.com/office/drawing/2014/main" id="{05251439-4971-2549-8B72-F4D5662AE5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2971801"/>
            <a:ext cx="8307387" cy="3133725"/>
          </a:xfrm>
        </p:spPr>
        <p:txBody>
          <a:bodyPr/>
          <a:lstStyle/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 of Effects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Estimating Experimental Errors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Allocation of Variation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ANOVA Table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Visual Tests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Intervals For Effects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Multiplicative Models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Missing Observations</a:t>
            </a:r>
          </a:p>
          <a:p>
            <a:endParaRPr lang="zh-CN" altLang="en-US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6600493"/>
      </p:ext>
    </p:extLst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>
            <a:extLst>
              <a:ext uri="{FF2B5EF4-FFF2-40B4-BE49-F238E27FC236}">
                <a16:creationId xmlns:a16="http://schemas.microsoft.com/office/drawing/2014/main" id="{C61AD750-B8E4-394A-8E12-6A7764027D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Two Factors Full Factorial Design</a:t>
            </a:r>
          </a:p>
        </p:txBody>
      </p:sp>
      <p:sp>
        <p:nvSpPr>
          <p:cNvPr id="167939" name="Rectangle 3">
            <a:extLst>
              <a:ext uri="{FF2B5EF4-FFF2-40B4-BE49-F238E27FC236}">
                <a16:creationId xmlns:a16="http://schemas.microsoft.com/office/drawing/2014/main" id="{AB402F1B-779A-D946-B70B-51AB3D277B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Used when there are two parameters that are carefully controlled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Examples: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To compare several processors using several workloads.</a:t>
            </a:r>
          </a:p>
          <a:p>
            <a:pPr lvl="1"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To determining two configuration parameters, such as cache and  memory sizes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Assumes that the factors are categorical. For quantitative factors, use a regression model.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 full factorial design with two factors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having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and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levels requires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ab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experiments.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First consider the case where each experiment is conducted only once.</a:t>
            </a:r>
          </a:p>
        </p:txBody>
      </p:sp>
    </p:spTree>
    <p:extLst>
      <p:ext uri="{BB962C8B-B14F-4D97-AF65-F5344CB8AC3E}">
        <p14:creationId xmlns:p14="http://schemas.microsoft.com/office/powerpoint/2010/main" val="15469648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FFFF0DC5-E83D-EA46-A631-AEC1041BF6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Model</a:t>
            </a:r>
          </a:p>
        </p:txBody>
      </p:sp>
      <p:pic>
        <p:nvPicPr>
          <p:cNvPr id="168964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D583FE2C-A4E2-DA45-A9DE-A96615ED9BD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601"/>
            <a:ext cx="5183188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13443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F64A568C-3678-E349-8274-DB4D81079C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 of Effects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92F3E25B-B1D4-C242-8702-94D5D0178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1025526"/>
            <a:ext cx="8307387" cy="4810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Averaging the jth column produces: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Since the last two terms are zero, we have: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Similarly, averaging along rows produces: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Averaging all observations produces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Model parameters estimates are: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Easily computed using a tabular arrangement. </a:t>
            </a:r>
          </a:p>
        </p:txBody>
      </p:sp>
      <p:pic>
        <p:nvPicPr>
          <p:cNvPr id="16998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E5F98071-3240-FB49-860F-87C79E0D313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4" y="1417638"/>
            <a:ext cx="4510087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89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CBAD1F3A-AB0B-EB41-A1F6-171B2E43741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4" y="2778125"/>
            <a:ext cx="16144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0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EFD0BEAB-5103-0E42-9985-5D5DD63B2F68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676" y="3540125"/>
            <a:ext cx="15541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1" name="Picture 7" descr="C:\Documents and Settings\Video\My Documents\ritun\TP_tmp.png">
            <a:extLst>
              <a:ext uri="{FF2B5EF4-FFF2-40B4-BE49-F238E27FC236}">
                <a16:creationId xmlns:a16="http://schemas.microsoft.com/office/drawing/2014/main" id="{C7D2E63E-40F8-0E49-9520-AABB9F0CF243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763" y="4302125"/>
            <a:ext cx="9144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9992" name="Picture 8" descr="C:\Documents and Settings\Video\My Documents\ritun\TP_tmp.png">
            <a:extLst>
              <a:ext uri="{FF2B5EF4-FFF2-40B4-BE49-F238E27FC236}">
                <a16:creationId xmlns:a16="http://schemas.microsoft.com/office/drawing/2014/main" id="{E70594D8-DC58-9242-8B35-6627E34BA439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1" y="4987926"/>
            <a:ext cx="2157413" cy="118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272858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>
            <a:extLst>
              <a:ext uri="{FF2B5EF4-FFF2-40B4-BE49-F238E27FC236}">
                <a16:creationId xmlns:a16="http://schemas.microsoft.com/office/drawing/2014/main" id="{D8FBB603-B93A-A441-8799-D8464244A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21.1: Cache Comparison</a:t>
            </a:r>
          </a:p>
        </p:txBody>
      </p:sp>
      <p:sp>
        <p:nvSpPr>
          <p:cNvPr id="204803" name="Rectangle 3">
            <a:extLst>
              <a:ext uri="{FF2B5EF4-FFF2-40B4-BE49-F238E27FC236}">
                <a16:creationId xmlns:a16="http://schemas.microsoft.com/office/drawing/2014/main" id="{53C488F4-414D-9E49-969F-7C2EA901CE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04805" name="Picture 5" descr="D:\powerpnt\97\TP_tmp.png">
            <a:extLst>
              <a:ext uri="{FF2B5EF4-FFF2-40B4-BE49-F238E27FC236}">
                <a16:creationId xmlns:a16="http://schemas.microsoft.com/office/drawing/2014/main" id="{EC537EE5-8CB3-A642-A7E4-00744B3329E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238" y="1676401"/>
            <a:ext cx="7751762" cy="225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3313794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9" name="Rectangle 5">
            <a:extLst>
              <a:ext uri="{FF2B5EF4-FFF2-40B4-BE49-F238E27FC236}">
                <a16:creationId xmlns:a16="http://schemas.microsoft.com/office/drawing/2014/main" id="{BB967903-40F5-E740-AF17-75B737DAC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21.1: Computation of Effects</a:t>
            </a:r>
          </a:p>
        </p:txBody>
      </p:sp>
      <p:sp>
        <p:nvSpPr>
          <p:cNvPr id="205830" name="Rectangle 6">
            <a:extLst>
              <a:ext uri="{FF2B5EF4-FFF2-40B4-BE49-F238E27FC236}">
                <a16:creationId xmlns:a16="http://schemas.microsoft.com/office/drawing/2014/main" id="{5D2677DF-3131-2941-9758-BF9F7DC113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3962401"/>
            <a:ext cx="8307387" cy="2143125"/>
          </a:xfrm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An average workload on an average processor requires 72.2 ms of processor time.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The time with two caches is 21.2 ms lower than that on an average processor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The time with one cache is 20.2 ms lower than that on an average processor.</a:t>
            </a:r>
          </a:p>
          <a:p>
            <a:pPr>
              <a:spcBef>
                <a:spcPct val="0"/>
              </a:spcBef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The time without a cache is 41.4 ms higher than the average </a:t>
            </a:r>
          </a:p>
        </p:txBody>
      </p:sp>
      <p:pic>
        <p:nvPicPr>
          <p:cNvPr id="205828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9E85D54A-9A23-0A49-8EF0-4E6D13CBFDF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8305800" cy="282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788542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Terms and Definition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6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>
            <a:extLst>
              <a:ext uri="{FF2B5EF4-FFF2-40B4-BE49-F238E27FC236}">
                <a16:creationId xmlns:a16="http://schemas.microsoft.com/office/drawing/2014/main" id="{D0BB1D00-5F0E-AB48-8327-72171FB8C9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21.1 (Cont)</a:t>
            </a:r>
          </a:p>
        </p:txBody>
      </p:sp>
      <p:sp>
        <p:nvSpPr>
          <p:cNvPr id="247811" name="Rectangle 3">
            <a:extLst>
              <a:ext uri="{FF2B5EF4-FFF2-40B4-BE49-F238E27FC236}">
                <a16:creationId xmlns:a16="http://schemas.microsoft.com/office/drawing/2014/main" id="{F05D4716-8FA7-A44F-80FF-AF198CFE8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Two-cache - One-cache = 1 ms.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One-cache - No-cache = 41.4-20.2 or 21.2 ms.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workloads also affect the processor time required.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ASM workload takes  0.5 ms less than the average.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TECO takes 8.8 ms higher than the average.</a:t>
            </a:r>
          </a:p>
        </p:txBody>
      </p:sp>
    </p:spTree>
    <p:extLst>
      <p:ext uri="{BB962C8B-B14F-4D97-AF65-F5344CB8AC3E}">
        <p14:creationId xmlns:p14="http://schemas.microsoft.com/office/powerpoint/2010/main" val="1288136398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>
            <a:extLst>
              <a:ext uri="{FF2B5EF4-FFF2-40B4-BE49-F238E27FC236}">
                <a16:creationId xmlns:a16="http://schemas.microsoft.com/office/drawing/2014/main" id="{94CD35A6-B1A0-6F49-B5C6-63D57FFADC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Estimating Experimental Errors</a:t>
            </a:r>
          </a:p>
        </p:txBody>
      </p:sp>
      <p:sp>
        <p:nvSpPr>
          <p:cNvPr id="172035" name="Rectangle 3">
            <a:extLst>
              <a:ext uri="{FF2B5EF4-FFF2-40B4-BE49-F238E27FC236}">
                <a16:creationId xmlns:a16="http://schemas.microsoft.com/office/drawing/2014/main" id="{1A40B75B-015A-9649-B905-F64EC236D8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Estimated response:</a:t>
            </a: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Experimental error:</a:t>
            </a: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Sum of squared errors (SSE):</a:t>
            </a: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The estimated processor time is:</a:t>
            </a:r>
          </a:p>
          <a:p>
            <a:pPr>
              <a:lnSpc>
                <a:spcPct val="90000"/>
              </a:lnSpc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Error = Measured-Estimated = 54-50.5 = 3.5</a:t>
            </a:r>
          </a:p>
        </p:txBody>
      </p:sp>
      <p:pic>
        <p:nvPicPr>
          <p:cNvPr id="17203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286A4FC5-723C-6D40-ABC0-076D7D0B2E2D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52601"/>
            <a:ext cx="2286000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7A0D3C12-2D24-6E4A-A354-33EE84BBEB5E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590801"/>
            <a:ext cx="45100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8" name="Picture 6" descr="C:\Documents and Settings\Video\My Documents\ritun\TP_tmp.png">
            <a:extLst>
              <a:ext uri="{FF2B5EF4-FFF2-40B4-BE49-F238E27FC236}">
                <a16:creationId xmlns:a16="http://schemas.microsoft.com/office/drawing/2014/main" id="{C17082BE-03A5-9542-AEF9-E6B99306B65E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29001"/>
            <a:ext cx="225425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2039" name="Picture 7" descr="C:\Documents and Settings\Video\My Documents\ritun\TP_tmp.png">
            <a:extLst>
              <a:ext uri="{FF2B5EF4-FFF2-40B4-BE49-F238E27FC236}">
                <a16:creationId xmlns:a16="http://schemas.microsoft.com/office/drawing/2014/main" id="{13CC091D-217C-4740-82DC-E0F71DA54F52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4953000"/>
            <a:ext cx="5942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41103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02F1A53C-3CBD-BA45-83A2-498D20DA3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21.2: Error Computation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774CF1EC-F022-D844-B6CB-DD35CD8EB2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sum of squared errors is: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</p:txBody>
      </p:sp>
      <p:pic>
        <p:nvPicPr>
          <p:cNvPr id="20787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A755A06D-4CBE-1440-BF51-D82E01B19F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44600"/>
            <a:ext cx="7848600" cy="245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877" name="Picture 5" descr="C:\Documents and Settings\Video\My Documents\ritun\TP_tmp.png">
            <a:extLst>
              <a:ext uri="{FF2B5EF4-FFF2-40B4-BE49-F238E27FC236}">
                <a16:creationId xmlns:a16="http://schemas.microsoft.com/office/drawing/2014/main" id="{34C03625-75A3-CE4B-A4E8-3096F317150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864" y="4953000"/>
            <a:ext cx="63071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6960679"/>
      </p:ext>
    </p:extLst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1026">
            <a:extLst>
              <a:ext uri="{FF2B5EF4-FFF2-40B4-BE49-F238E27FC236}">
                <a16:creationId xmlns:a16="http://schemas.microsoft.com/office/drawing/2014/main" id="{CCA28E14-833C-D944-9FC3-D1566CB8F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21.2: Allocation of Variation</a:t>
            </a:r>
          </a:p>
        </p:txBody>
      </p:sp>
      <p:sp>
        <p:nvSpPr>
          <p:cNvPr id="208899" name="Rectangle 1027">
            <a:extLst>
              <a:ext uri="{FF2B5EF4-FFF2-40B4-BE49-F238E27FC236}">
                <a16:creationId xmlns:a16="http://schemas.microsoft.com/office/drawing/2014/main" id="{98818616-CAB8-8A46-8AFE-607FB7061E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Squaring the model equation:</a:t>
            </a: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High percent variation explained </a:t>
            </a:r>
            <a:b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 b="1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 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Cache choice </a:t>
            </a:r>
            <a:r>
              <a:rPr lang="en-US" altLang="zh-CN" u="sng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important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in processor design.</a:t>
            </a:r>
          </a:p>
        </p:txBody>
      </p:sp>
      <p:pic>
        <p:nvPicPr>
          <p:cNvPr id="208900" name="Picture 1028" descr="C:\Documents and Settings\Video\My Documents\ritun\TP_tmp.png">
            <a:extLst>
              <a:ext uri="{FF2B5EF4-FFF2-40B4-BE49-F238E27FC236}">
                <a16:creationId xmlns:a16="http://schemas.microsoft.com/office/drawing/2014/main" id="{766B638E-3C67-AF41-AB2E-40209B137510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95401"/>
            <a:ext cx="2986088" cy="33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01" name="Picture 1029" descr="C:\Documents and Settings\Video\My Documents\ritun\TP_tmp.png">
            <a:extLst>
              <a:ext uri="{FF2B5EF4-FFF2-40B4-BE49-F238E27FC236}">
                <a16:creationId xmlns:a16="http://schemas.microsoft.com/office/drawing/2014/main" id="{5C6BBE1E-444D-654B-BACF-6F3ACFEFF74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286000"/>
            <a:ext cx="7861300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02" name="Picture 1030" descr="C:\Documents and Settings\Video\My Documents\ritun\TP_tmp.png">
            <a:extLst>
              <a:ext uri="{FF2B5EF4-FFF2-40B4-BE49-F238E27FC236}">
                <a16:creationId xmlns:a16="http://schemas.microsoft.com/office/drawing/2014/main" id="{3764EF0B-6C84-1A4B-945F-BEB7FC3F336B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3309938"/>
            <a:ext cx="8077200" cy="804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10678203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C244D4D4-D240-F648-A304-A24575C869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Analysis of Variance</a:t>
            </a:r>
          </a:p>
        </p:txBody>
      </p:sp>
      <p:sp>
        <p:nvSpPr>
          <p:cNvPr id="173059" name="Rectangle 3">
            <a:extLst>
              <a:ext uri="{FF2B5EF4-FFF2-40B4-BE49-F238E27FC236}">
                <a16:creationId xmlns:a16="http://schemas.microsoft.com/office/drawing/2014/main" id="{7FDFB1A0-CF48-6B4A-8160-090133B3E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1"/>
            <a:ext cx="8307388" cy="4810125"/>
          </a:xfrm>
        </p:spPr>
        <p:txBody>
          <a:bodyPr/>
          <a:lstStyle/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Degrees of freedoms:</a:t>
            </a: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Mean squares:</a:t>
            </a: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Computed ratio &gt; F</a:t>
            </a:r>
            <a:r>
              <a:rPr lang="en-US" altLang="zh-CN" sz="2000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[1- </a:t>
            </a:r>
            <a:r>
              <a:rPr lang="en-US" altLang="zh-CN" sz="2000" baseline="-25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000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;a-1,(a-1)(b-1)]</a:t>
            </a: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	)</a:t>
            </a:r>
            <a:r>
              <a:rPr lang="en-US" altLang="zh-CN" sz="2000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 is </a:t>
            </a:r>
            <a:r>
              <a:rPr lang="en-US" altLang="zh-CN" sz="2000" u="sng">
                <a:ea typeface="Arial Unicode MS" panose="020B0604020202020204" pitchFamily="34" charset="-128"/>
                <a:cs typeface="Arial Unicode MS" panose="020B0604020202020204" pitchFamily="34" charset="-128"/>
              </a:rPr>
              <a:t>significant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at level </a:t>
            </a:r>
            <a:r>
              <a:rPr lang="en-US" altLang="zh-CN" sz="2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.</a:t>
            </a:r>
          </a:p>
        </p:txBody>
      </p:sp>
      <p:pic>
        <p:nvPicPr>
          <p:cNvPr id="173062" name="Picture 6" descr="D:\powerpnt\97\TP_tmp.png">
            <a:extLst>
              <a:ext uri="{FF2B5EF4-FFF2-40B4-BE49-F238E27FC236}">
                <a16:creationId xmlns:a16="http://schemas.microsoft.com/office/drawing/2014/main" id="{734071C4-3A9F-9947-86CD-CB561D5AFC1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88" y="1752600"/>
            <a:ext cx="8012112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3" name="Picture 7" descr="D:\powerpnt\97\TP_tmp.png">
            <a:extLst>
              <a:ext uri="{FF2B5EF4-FFF2-40B4-BE49-F238E27FC236}">
                <a16:creationId xmlns:a16="http://schemas.microsoft.com/office/drawing/2014/main" id="{BD882E2D-A472-A646-AD00-E4AA2D4C0CB9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8" y="2895600"/>
            <a:ext cx="3382962" cy="225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3064" name="Picture 8" descr="C:\Documents and Settings\Video\My Documents\ritun\TP_tmp.png">
            <a:extLst>
              <a:ext uri="{FF2B5EF4-FFF2-40B4-BE49-F238E27FC236}">
                <a16:creationId xmlns:a16="http://schemas.microsoft.com/office/drawing/2014/main" id="{A5AA9DBB-D239-214E-81E1-FD6D4EF607CC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239" y="5181601"/>
            <a:ext cx="3317875" cy="66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61639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1026">
            <a:extLst>
              <a:ext uri="{FF2B5EF4-FFF2-40B4-BE49-F238E27FC236}">
                <a16:creationId xmlns:a16="http://schemas.microsoft.com/office/drawing/2014/main" id="{A54D0573-E667-7148-BA9E-CF7D28310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ANOVA Table</a:t>
            </a:r>
          </a:p>
        </p:txBody>
      </p:sp>
      <p:sp>
        <p:nvSpPr>
          <p:cNvPr id="211971" name="Rectangle 1027">
            <a:extLst>
              <a:ext uri="{FF2B5EF4-FFF2-40B4-BE49-F238E27FC236}">
                <a16:creationId xmlns:a16="http://schemas.microsoft.com/office/drawing/2014/main" id="{A96372B1-DB72-6A45-92A3-C3B5332882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11973" name="Picture 1029" descr="D:\powerpnt\97\TP_tmp.png">
            <a:extLst>
              <a:ext uri="{FF2B5EF4-FFF2-40B4-BE49-F238E27FC236}">
                <a16:creationId xmlns:a16="http://schemas.microsoft.com/office/drawing/2014/main" id="{BA38F91A-755D-5F43-80C6-AA57419AFFC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524000"/>
            <a:ext cx="7823200" cy="2103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031133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9FAB57BD-46DD-EA49-A981-00BAEC2E30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21.3: Cache Comparison</a:t>
            </a:r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14CC13F1-0C3A-A044-B756-6A0EB21293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295401"/>
            <a:ext cx="8307388" cy="4810125"/>
          </a:xfrm>
        </p:spPr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Cache choice significant.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Workloads insignificant</a:t>
            </a:r>
          </a:p>
        </p:txBody>
      </p:sp>
      <p:pic>
        <p:nvPicPr>
          <p:cNvPr id="212996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CFE8CC1F-88F5-A94C-AE1B-BA3FF715F81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344614"/>
            <a:ext cx="8153400" cy="2922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483800"/>
      </p:ext>
    </p:extLst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94A7A84D-5318-8641-85FF-B697D8E00C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21.4: Visual Tests</a:t>
            </a: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2A4907A5-9122-7C44-AD2B-0EF3E4FAD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4084" name="Picture 4" descr="D:\perf\fignew\png\chp_21_01.png">
            <a:extLst>
              <a:ext uri="{FF2B5EF4-FFF2-40B4-BE49-F238E27FC236}">
                <a16:creationId xmlns:a16="http://schemas.microsoft.com/office/drawing/2014/main" id="{AA364E9C-7934-4545-967F-9C8D33F25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968500"/>
            <a:ext cx="4229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85" name="Picture 5" descr="D:\perf\fignew\png\chp_21_02.png">
            <a:extLst>
              <a:ext uri="{FF2B5EF4-FFF2-40B4-BE49-F238E27FC236}">
                <a16:creationId xmlns:a16="http://schemas.microsoft.com/office/drawing/2014/main" id="{E9299654-B9A7-9742-B45C-3BB6B4528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968500"/>
            <a:ext cx="43180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9836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04B10E8E-382B-484F-9FDA-AEB0F74B6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Intervals For Effects</a:t>
            </a:r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E5D8723A-6212-CD44-80EC-923B3BFB8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For confidence intervals use 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t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values at (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-1)(</a:t>
            </a:r>
            <a:r>
              <a:rPr lang="en-US" altLang="zh-CN" i="1"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-1) degrees of freedom </a:t>
            </a:r>
          </a:p>
        </p:txBody>
      </p:sp>
      <p:pic>
        <p:nvPicPr>
          <p:cNvPr id="214020" name="Picture 4" descr="C:\Documents and Settings\Video\My Documents\ritun\TP_tmp.png">
            <a:extLst>
              <a:ext uri="{FF2B5EF4-FFF2-40B4-BE49-F238E27FC236}">
                <a16:creationId xmlns:a16="http://schemas.microsoft.com/office/drawing/2014/main" id="{5127B50C-85BC-8F46-B653-78B3270605B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81534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0160163"/>
      </p:ext>
    </p:extLst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C881641C-A63E-5B4F-B46E-DEFC08261A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21.5: Cache Comparison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AAD1C835-C0C4-EB4F-A1F0-C01A402ECB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Standard deviation of errors: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Standard deviation of the grand mean:</a:t>
            </a:r>
            <a:b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Standard deviation of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j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's: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Standard deviation of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</a:rPr>
              <a:t>b</a:t>
            </a:r>
            <a:r>
              <a:rPr lang="en-US" altLang="zh-CN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i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's:</a:t>
            </a: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5108" name="Picture 4" descr="D:\perf\TP_tmp.png">
            <a:extLst>
              <a:ext uri="{FF2B5EF4-FFF2-40B4-BE49-F238E27FC236}">
                <a16:creationId xmlns:a16="http://schemas.microsoft.com/office/drawing/2014/main" id="{7B8BA038-AFD1-8A4A-B24E-841A6089943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9" y="1844676"/>
            <a:ext cx="37480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09" name="Picture 5" descr="D:\perf\TP_tmp.png">
            <a:extLst>
              <a:ext uri="{FF2B5EF4-FFF2-40B4-BE49-F238E27FC236}">
                <a16:creationId xmlns:a16="http://schemas.microsoft.com/office/drawing/2014/main" id="{40355223-CFE6-A048-B8DA-79A76E5C7D15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9" y="2965451"/>
            <a:ext cx="3990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10" name="Picture 6" descr="D:\perf\TP_tmp.png">
            <a:extLst>
              <a:ext uri="{FF2B5EF4-FFF2-40B4-BE49-F238E27FC236}">
                <a16:creationId xmlns:a16="http://schemas.microsoft.com/office/drawing/2014/main" id="{9405DDEC-F6F3-654C-8BD3-02CFB8A6C891}"/>
              </a:ext>
            </a:extLst>
          </p:cNvPr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8" y="4119563"/>
            <a:ext cx="502761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5111" name="Picture 7" descr="D:\perf\TP_tmp.png">
            <a:extLst>
              <a:ext uri="{FF2B5EF4-FFF2-40B4-BE49-F238E27FC236}">
                <a16:creationId xmlns:a16="http://schemas.microsoft.com/office/drawing/2014/main" id="{287F4CCE-B30A-2D46-A95D-5592B1769A11}"/>
              </a:ext>
            </a:extLst>
          </p:cNvPr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189" y="5562600"/>
            <a:ext cx="4967287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20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1022B598-B140-B847-85DA-60DD0B8110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Terminology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3AD0D005-9A0B-264D-9D50-96FB91B85B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1598" y="1538373"/>
            <a:ext cx="9792775" cy="473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Response variable</a:t>
            </a:r>
            <a:r>
              <a:rPr lang="en-US" altLang="zh-CN" sz="2000" dirty="0">
                <a:ea typeface="宋体" panose="02010600030101010101" pitchFamily="2" charset="-122"/>
              </a:rPr>
              <a:t>: outcome, e .g.,  response time 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Factors ( predictors)</a:t>
            </a:r>
            <a:r>
              <a:rPr lang="en-US" altLang="zh-CN" sz="2000" dirty="0">
                <a:ea typeface="宋体" panose="02010600030101010101" pitchFamily="2" charset="-122"/>
              </a:rPr>
              <a:t>: variables that affect the response variable, e.g., VM type, and parameter.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Levels (treatment)</a:t>
            </a:r>
            <a:r>
              <a:rPr lang="en-US" altLang="zh-CN" sz="2000" dirty="0">
                <a:ea typeface="宋体" panose="02010600030101010101" pitchFamily="2" charset="-122"/>
              </a:rPr>
              <a:t>: The values that a factor can assume, e.g., number of cores per VM</a:t>
            </a:r>
          </a:p>
          <a:p>
            <a:pPr>
              <a:lnSpc>
                <a:spcPct val="90000"/>
              </a:lnSpc>
            </a:pPr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Replication</a:t>
            </a:r>
            <a:r>
              <a:rPr lang="en-US" altLang="zh-CN" sz="2000" dirty="0">
                <a:ea typeface="宋体" panose="02010600030101010101" pitchFamily="2" charset="-122"/>
              </a:rPr>
              <a:t>: Repetition of all or some experiments. </a:t>
            </a:r>
          </a:p>
          <a:p>
            <a:r>
              <a:rPr lang="en-US" altLang="zh-CN" sz="2000" b="1" dirty="0">
                <a:solidFill>
                  <a:schemeClr val="accent2"/>
                </a:solidFill>
                <a:ea typeface="宋体" panose="02010600030101010101" pitchFamily="2" charset="-122"/>
              </a:rPr>
              <a:t>Design</a:t>
            </a:r>
            <a:r>
              <a:rPr lang="en-US" altLang="zh-CN" sz="2000" dirty="0">
                <a:ea typeface="宋体" panose="02010600030101010101" pitchFamily="2" charset="-122"/>
              </a:rPr>
              <a:t>: The number of experiments, the factor level and  number of replications for each experiment.</a:t>
            </a:r>
          </a:p>
          <a:p>
            <a:pPr>
              <a:buFont typeface="Wingdings" pitchFamily="2" charset="2"/>
              <a:buNone/>
            </a:pPr>
            <a:r>
              <a:rPr lang="en-US" altLang="zh-CN" sz="2000" dirty="0">
                <a:ea typeface="宋体" panose="02010600030101010101" pitchFamily="2" charset="-122"/>
              </a:rPr>
              <a:t>	E.g., Full Factorial Design with 5 replications: 3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4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</a:t>
            </a:r>
            <a:r>
              <a:rPr lang="en-US" altLang="zh-CN" sz="2000" dirty="0">
                <a:latin typeface="Symbol" pitchFamily="2" charset="2"/>
                <a:ea typeface="宋体" panose="02010600030101010101" pitchFamily="2" charset="-122"/>
                <a:sym typeface="Symbol" pitchFamily="2" charset="2"/>
              </a:rPr>
              <a:t></a:t>
            </a:r>
            <a:r>
              <a:rPr lang="en-US" altLang="zh-CN" sz="2000" dirty="0">
                <a:ea typeface="宋体" panose="02010600030101010101" pitchFamily="2" charset="-122"/>
              </a:rPr>
              <a:t> 3 or 324 experiments, each repeated five times. </a:t>
            </a:r>
          </a:p>
          <a:p>
            <a:pPr>
              <a:buFont typeface="Wingdings" pitchFamily="2" charset="2"/>
              <a:buNone/>
            </a:pPr>
            <a:endParaRPr lang="en-US" altLang="zh-CN" sz="20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2036116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3B17B809-5381-FE48-B96C-B6F95A29D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21.5 (Cont)</a:t>
            </a:r>
          </a:p>
        </p:txBody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7D297387-009D-DB4F-B482-F5F7D4878C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5000" y="1066801"/>
            <a:ext cx="8305800" cy="4810125"/>
          </a:xfrm>
        </p:spPr>
        <p:txBody>
          <a:bodyPr/>
          <a:lstStyle/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Degrees of freedom for the errors are (a-1)(b-1)=8.</a:t>
            </a:r>
          </a:p>
          <a:p>
            <a:pPr>
              <a:buFont typeface="Wingdings" pitchFamily="2" charset="2"/>
              <a:buNone/>
            </a:pP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	For 90% confidence interval, t</a:t>
            </a:r>
            <a:r>
              <a:rPr lang="en-US" altLang="zh-CN" sz="2000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[0.95;8]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= 1.86.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 for the grand mean: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endParaRPr lang="en-US" altLang="zh-CN" sz="200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All three cache alternatives are significantly different from the average.</a:t>
            </a:r>
          </a:p>
        </p:txBody>
      </p:sp>
      <p:pic>
        <p:nvPicPr>
          <p:cNvPr id="219140" name="Picture 4" descr="D:\perf\TP_tmp.png">
            <a:extLst>
              <a:ext uri="{FF2B5EF4-FFF2-40B4-BE49-F238E27FC236}">
                <a16:creationId xmlns:a16="http://schemas.microsoft.com/office/drawing/2014/main" id="{703EE06A-BED3-B142-9EDB-C83E773A951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362201"/>
            <a:ext cx="5795963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9142" name="Picture 6" descr="D:\powerpnt\97\TP_tmp.png">
            <a:extLst>
              <a:ext uri="{FF2B5EF4-FFF2-40B4-BE49-F238E27FC236}">
                <a16:creationId xmlns:a16="http://schemas.microsoft.com/office/drawing/2014/main" id="{870668CE-86CC-2B4F-A11F-9050C0A817C7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1" y="2895601"/>
            <a:ext cx="6289675" cy="2625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7965531"/>
      </p:ext>
    </p:extLst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>
            <a:extLst>
              <a:ext uri="{FF2B5EF4-FFF2-40B4-BE49-F238E27FC236}">
                <a16:creationId xmlns:a16="http://schemas.microsoft.com/office/drawing/2014/main" id="{62AC0ECC-5CEC-794B-9EEF-49EF21F6D6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21.5 (Cont)</a:t>
            </a:r>
          </a:p>
        </p:txBody>
      </p:sp>
      <p:sp>
        <p:nvSpPr>
          <p:cNvPr id="220163" name="Rectangle 3">
            <a:extLst>
              <a:ext uri="{FF2B5EF4-FFF2-40B4-BE49-F238E27FC236}">
                <a16:creationId xmlns:a16="http://schemas.microsoft.com/office/drawing/2014/main" id="{E9EC9E87-F0E2-A642-90C4-DABFC6B984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All workloads, except TECO,  are similar to the average and hence to each other.</a:t>
            </a:r>
          </a:p>
        </p:txBody>
      </p:sp>
      <p:pic>
        <p:nvPicPr>
          <p:cNvPr id="220165" name="Picture 5" descr="D:\perf\TP_tmp.png">
            <a:extLst>
              <a:ext uri="{FF2B5EF4-FFF2-40B4-BE49-F238E27FC236}">
                <a16:creationId xmlns:a16="http://schemas.microsoft.com/office/drawing/2014/main" id="{16289109-6057-5244-A85E-25C6A99624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371600"/>
            <a:ext cx="640080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5902515"/>
      </p:ext>
    </p:extLst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1026">
            <a:extLst>
              <a:ext uri="{FF2B5EF4-FFF2-40B4-BE49-F238E27FC236}">
                <a16:creationId xmlns:a16="http://schemas.microsoft.com/office/drawing/2014/main" id="{8E98DC22-67AC-6D4C-9F37-5F82F09F3F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 21.5: CI for Differences</a:t>
            </a:r>
          </a:p>
        </p:txBody>
      </p:sp>
      <p:sp>
        <p:nvSpPr>
          <p:cNvPr id="221187" name="Rectangle 1027">
            <a:extLst>
              <a:ext uri="{FF2B5EF4-FFF2-40B4-BE49-F238E27FC236}">
                <a16:creationId xmlns:a16="http://schemas.microsoft.com/office/drawing/2014/main" id="{944D1E5E-F53D-5D4E-B894-BEA971AF3E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Two-cache and one-cache  alternatives are both significantly better than a no cache alternative. 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There is no significant difference between two-cache and one-cache alternatives.</a:t>
            </a:r>
          </a:p>
        </p:txBody>
      </p:sp>
      <p:pic>
        <p:nvPicPr>
          <p:cNvPr id="221188" name="Picture 1028" descr="D:\perf\TP_tmp.png">
            <a:extLst>
              <a:ext uri="{FF2B5EF4-FFF2-40B4-BE49-F238E27FC236}">
                <a16:creationId xmlns:a16="http://schemas.microsoft.com/office/drawing/2014/main" id="{DB582F3D-DFB9-9744-B08F-5051039E07B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600200"/>
            <a:ext cx="7924800" cy="157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8361113"/>
      </p:ext>
    </p:extLst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A03B7F4E-1EF6-DE4E-B738-794F930253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21.1: Cache Design Alternatives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FD635B53-A13F-9F40-AA17-AF2349321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>
                <a:ea typeface="Arial Unicode MS" panose="020B0604020202020204" pitchFamily="34" charset="-128"/>
                <a:cs typeface="Arial Unicode MS" panose="020B0604020202020204" pitchFamily="34" charset="-128"/>
              </a:rPr>
              <a:t>Multiprocess environment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: Five jobs in parallel.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ALL = ASM, TECO, SIEVE, DHRYSTONE, and SORT in parallel.</a:t>
            </a:r>
          </a:p>
          <a:p>
            <a:r>
              <a:rPr lang="en-US" altLang="zh-CN" b="1">
                <a:ea typeface="Arial Unicode MS" panose="020B0604020202020204" pitchFamily="34" charset="-128"/>
                <a:cs typeface="Arial Unicode MS" panose="020B0604020202020204" pitchFamily="34" charset="-128"/>
              </a:rPr>
              <a:t>Processor Time:</a:t>
            </a:r>
          </a:p>
        </p:txBody>
      </p:sp>
      <p:pic>
        <p:nvPicPr>
          <p:cNvPr id="176133" name="Picture 5" descr="D:\powerpnt\97\TP_tmp.png">
            <a:extLst>
              <a:ext uri="{FF2B5EF4-FFF2-40B4-BE49-F238E27FC236}">
                <a16:creationId xmlns:a16="http://schemas.microsoft.com/office/drawing/2014/main" id="{2A1CBDA2-723A-0A40-8D65-00BD42A48ECB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8" y="3200401"/>
            <a:ext cx="7916862" cy="225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00014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4AB61862-769C-6946-89A4-E320FAFE7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21.1 on Cache Design (Cont)</a:t>
            </a:r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B0664C82-4A92-F54D-AB78-A92AD8813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b="1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b="1">
                <a:ea typeface="Arial Unicode MS" panose="020B0604020202020204" pitchFamily="34" charset="-128"/>
                <a:cs typeface="Arial Unicode MS" panose="020B0604020202020204" pitchFamily="34" charset="-128"/>
              </a:rPr>
              <a:t>Confidence Intervals for Differences:</a:t>
            </a: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</a:p>
          <a:p>
            <a:pPr>
              <a:buFont typeface="Wingdings" pitchFamily="2" charset="2"/>
              <a:buNone/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Conclusion: The two caches do not produce statistically  better performance.</a:t>
            </a:r>
          </a:p>
        </p:txBody>
      </p:sp>
      <p:pic>
        <p:nvPicPr>
          <p:cNvPr id="223236" name="Picture 4" descr="D:\perf\TP_tmp.png">
            <a:extLst>
              <a:ext uri="{FF2B5EF4-FFF2-40B4-BE49-F238E27FC236}">
                <a16:creationId xmlns:a16="http://schemas.microsoft.com/office/drawing/2014/main" id="{A7FB5727-C3FC-F745-BC52-8A83519F031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2005014"/>
            <a:ext cx="6845300" cy="150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006585"/>
      </p:ext>
    </p:extLst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B0D7EF26-68E0-0642-A88C-EDAC83C40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Multiplicative Models</a:t>
            </a:r>
          </a:p>
        </p:txBody>
      </p:sp>
      <p:sp>
        <p:nvSpPr>
          <p:cNvPr id="177155" name="Rectangle 3">
            <a:extLst>
              <a:ext uri="{FF2B5EF4-FFF2-40B4-BE49-F238E27FC236}">
                <a16:creationId xmlns:a16="http://schemas.microsoft.com/office/drawing/2014/main" id="{6F3145D4-92D3-B248-9F6F-FCDB98549C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Additive model: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                             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If factors multiply	</a:t>
            </a:r>
            <a:r>
              <a:rPr lang="en-US" altLang="zh-CN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Use multiplicative model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Example: processors and workloads</a:t>
            </a:r>
          </a:p>
          <a:p>
            <a:pPr lvl="1"/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Log of response follows an additive model</a:t>
            </a: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If the spread in the residuals increases with the mean response	 </a:t>
            </a:r>
            <a:r>
              <a:rPr lang="en-US" altLang="zh-CN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Use transformation </a:t>
            </a:r>
          </a:p>
        </p:txBody>
      </p:sp>
      <p:pic>
        <p:nvPicPr>
          <p:cNvPr id="177156" name="Picture 4" descr="D:\perf\TP_tmp.png">
            <a:extLst>
              <a:ext uri="{FF2B5EF4-FFF2-40B4-BE49-F238E27FC236}">
                <a16:creationId xmlns:a16="http://schemas.microsoft.com/office/drawing/2014/main" id="{27A4579E-DDB4-7D47-83AD-1CF0219AC2D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28" y="1480612"/>
            <a:ext cx="30353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17896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AFD7FC16-EE11-8149-9BED-6FF2AEDF1B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21.2: RISC architectures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190673A4-F3CC-9840-BAFB-9E464654B3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Parallelism in time vs parallelism in space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Pipelining vs several units in parallel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Spectrum = HP9000/840 at 125 and 62.5 ns cycle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Scheme86 = Designed at MIT</a:t>
            </a: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1097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026">
            <a:extLst>
              <a:ext uri="{FF2B5EF4-FFF2-40B4-BE49-F238E27FC236}">
                <a16:creationId xmlns:a16="http://schemas.microsoft.com/office/drawing/2014/main" id="{1482616A-F574-F546-B396-9E3B6C2508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Cache Study 21.2: Simulation Results</a:t>
            </a:r>
          </a:p>
        </p:txBody>
      </p:sp>
      <p:sp>
        <p:nvSpPr>
          <p:cNvPr id="227331" name="Rectangle 1027">
            <a:extLst>
              <a:ext uri="{FF2B5EF4-FFF2-40B4-BE49-F238E27FC236}">
                <a16:creationId xmlns:a16="http://schemas.microsoft.com/office/drawing/2014/main" id="{652256E9-B79D-7843-9126-20EAC6EC2C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3505201"/>
            <a:ext cx="8307387" cy="2600325"/>
          </a:xfrm>
        </p:spPr>
        <p:txBody>
          <a:bodyPr/>
          <a:lstStyle/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Additive model: </a:t>
            </a:r>
            <a:r>
              <a:rPr lang="en-US" altLang="zh-CN" sz="2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No significant difference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Easy to see that: Scheme86 = 2 or 3 </a:t>
            </a: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£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Spectrum125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Spectrum62.5 = 2 </a:t>
            </a: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£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Spectrum125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Execution Time = Processor Speed </a:t>
            </a:r>
            <a:r>
              <a:rPr lang="en-US" altLang="zh-CN" sz="2000" b="1">
                <a:latin typeface="cmsy10" panose="020F0502020204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£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Workload Size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 sz="2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Multiplicative model.</a:t>
            </a:r>
          </a:p>
          <a:p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Observations skewed.  y</a:t>
            </a:r>
            <a:r>
              <a:rPr lang="en-US" altLang="zh-CN" sz="2000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/y</a:t>
            </a:r>
            <a:r>
              <a:rPr lang="en-US" altLang="zh-CN" sz="2000" baseline="-25000">
                <a:ea typeface="Arial Unicode MS" panose="020B0604020202020204" pitchFamily="34" charset="-128"/>
                <a:cs typeface="Arial Unicode MS" panose="020B0604020202020204" pitchFamily="34" charset="-128"/>
              </a:rPr>
              <a:t>min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&gt; 1000</a:t>
            </a:r>
            <a:b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</a:br>
            <a:r>
              <a:rPr lang="en-US" altLang="zh-CN" sz="200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sz="2000">
                <a:ea typeface="Arial Unicode MS" panose="020B0604020202020204" pitchFamily="34" charset="-128"/>
                <a:cs typeface="Arial Unicode MS" panose="020B0604020202020204" pitchFamily="34" charset="-128"/>
              </a:rPr>
              <a:t> Adding not appropriate</a:t>
            </a:r>
          </a:p>
        </p:txBody>
      </p:sp>
      <p:pic>
        <p:nvPicPr>
          <p:cNvPr id="227332" name="Picture 1028" descr="D:\perf\TP_tmp.png">
            <a:extLst>
              <a:ext uri="{FF2B5EF4-FFF2-40B4-BE49-F238E27FC236}">
                <a16:creationId xmlns:a16="http://schemas.microsoft.com/office/drawing/2014/main" id="{5B30D2CF-7271-054E-96AA-EF7A40F2E69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19200"/>
            <a:ext cx="8115300" cy="2262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8347090"/>
      </p:ext>
    </p:extLst>
  </p:cSld>
  <p:clrMapOvr>
    <a:masterClrMapping/>
  </p:clrMapOvr>
  <p:transition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>
            <a:extLst>
              <a:ext uri="{FF2B5EF4-FFF2-40B4-BE49-F238E27FC236}">
                <a16:creationId xmlns:a16="http://schemas.microsoft.com/office/drawing/2014/main" id="{CA7CB568-4ECB-8249-BCBF-CA5C143002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21.2: Multiplicative Model</a:t>
            </a:r>
          </a:p>
        </p:txBody>
      </p:sp>
      <p:sp>
        <p:nvSpPr>
          <p:cNvPr id="229379" name="Rectangle 3">
            <a:extLst>
              <a:ext uri="{FF2B5EF4-FFF2-40B4-BE49-F238E27FC236}">
                <a16:creationId xmlns:a16="http://schemas.microsoft.com/office/drawing/2014/main" id="{5464BBA5-A008-6B40-A3C6-47680FB62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Log Transformation:</a:t>
            </a: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en-US" altLang="zh-CN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Effect of the processors is significant.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model  explains 99.9% of variation as compared to 88% in the additive model.</a:t>
            </a:r>
          </a:p>
        </p:txBody>
      </p:sp>
      <p:pic>
        <p:nvPicPr>
          <p:cNvPr id="229380" name="Picture 4" descr="D:\perf\TP_tmp.png">
            <a:extLst>
              <a:ext uri="{FF2B5EF4-FFF2-40B4-BE49-F238E27FC236}">
                <a16:creationId xmlns:a16="http://schemas.microsoft.com/office/drawing/2014/main" id="{C64AE227-816F-004F-97F6-04701368C66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828800"/>
            <a:ext cx="824230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685166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1026">
            <a:extLst>
              <a:ext uri="{FF2B5EF4-FFF2-40B4-BE49-F238E27FC236}">
                <a16:creationId xmlns:a16="http://schemas.microsoft.com/office/drawing/2014/main" id="{669D8BB6-0A45-684E-B3AE-AF8F0CB2BF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21.2: Confidence Intervals</a:t>
            </a:r>
          </a:p>
        </p:txBody>
      </p:sp>
      <p:sp>
        <p:nvSpPr>
          <p:cNvPr id="230403" name="Rectangle 1027">
            <a:extLst>
              <a:ext uri="{FF2B5EF4-FFF2-40B4-BE49-F238E27FC236}">
                <a16:creationId xmlns:a16="http://schemas.microsoft.com/office/drawing/2014/main" id="{0A266B69-AF26-5942-9827-CE4A8EEEA4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Scheme86 and Spectrum62.5 are of comparable speed.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Spectrum125 is significantly slower than the other two processors.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Scheme86's time is 0.4584 to 0.6115 times that of Spectrum125 and 0.7886 to 1.0520 times that of Spectrum62.5.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The time on Spectrum125 is 1.4894 to 1.9868 times that on Spectrum62.5.</a:t>
            </a:r>
          </a:p>
        </p:txBody>
      </p:sp>
      <p:pic>
        <p:nvPicPr>
          <p:cNvPr id="230404" name="Picture 1028" descr="D:\perf\TP_tmp.png">
            <a:extLst>
              <a:ext uri="{FF2B5EF4-FFF2-40B4-BE49-F238E27FC236}">
                <a16:creationId xmlns:a16="http://schemas.microsoft.com/office/drawing/2014/main" id="{76784BFF-8EA0-AB48-8FFE-1607E32C646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89050"/>
            <a:ext cx="7848600" cy="160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5138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12">
            <a:extLst>
              <a:ext uri="{FF2B5EF4-FFF2-40B4-BE49-F238E27FC236}">
                <a16:creationId xmlns:a16="http://schemas.microsoft.com/office/drawing/2014/main" id="{9D8C2C26-7154-C84A-A220-9C12664472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Types of Experimental Designs</a:t>
            </a:r>
          </a:p>
        </p:txBody>
      </p:sp>
      <p:sp>
        <p:nvSpPr>
          <p:cNvPr id="9229" name="Rectangle 13">
            <a:extLst>
              <a:ext uri="{FF2B5EF4-FFF2-40B4-BE49-F238E27FC236}">
                <a16:creationId xmlns:a16="http://schemas.microsoft.com/office/drawing/2014/main" id="{70B1B086-D640-F845-8095-43424B7D5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99612" y="1510496"/>
            <a:ext cx="9792775" cy="4736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Simple Designs</a:t>
            </a:r>
            <a:r>
              <a:rPr lang="en-US" altLang="zh-CN" sz="2400" dirty="0">
                <a:ea typeface="宋体" panose="02010600030101010101" pitchFamily="2" charset="-122"/>
              </a:rPr>
              <a:t>: Vary one factor at a time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Not statistically efficient.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Wrong conclusions if the factors have interaction.</a:t>
            </a:r>
          </a:p>
          <a:p>
            <a:pPr>
              <a:lnSpc>
                <a:spcPct val="90000"/>
              </a:lnSpc>
            </a:pPr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Full Factorial Design</a:t>
            </a:r>
            <a:r>
              <a:rPr lang="en-US" altLang="zh-CN" sz="2400" dirty="0">
                <a:ea typeface="宋体" panose="02010600030101010101" pitchFamily="2" charset="-122"/>
              </a:rPr>
              <a:t>: All combinations. 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Can find the effect of all factors.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Too much time and money.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E.g., 2 factorial where each of n factors has 2 levels. # of experiments = 2^n/</a:t>
            </a:r>
          </a:p>
          <a:p>
            <a:r>
              <a:rPr lang="en-US" altLang="zh-CN" sz="2400" b="1" dirty="0">
                <a:solidFill>
                  <a:schemeClr val="accent2"/>
                </a:solidFill>
                <a:ea typeface="宋体" panose="02010600030101010101" pitchFamily="2" charset="-122"/>
              </a:rPr>
              <a:t>Fractional Factorial Designs</a:t>
            </a:r>
            <a:r>
              <a:rPr lang="en-US" altLang="zh-CN" sz="2400" dirty="0">
                <a:ea typeface="宋体" panose="02010600030101010101" pitchFamily="2" charset="-122"/>
              </a:rPr>
              <a:t>: Less than Full Factorial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Save time and expense.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Less information.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May not get all interactions.</a:t>
            </a:r>
          </a:p>
          <a:p>
            <a:pPr lvl="1"/>
            <a:r>
              <a:rPr lang="en-US" altLang="zh-CN" dirty="0">
                <a:ea typeface="宋体" panose="02010600030101010101" pitchFamily="2" charset="-122"/>
              </a:rPr>
              <a:t>Not a problem if negligible interactions</a:t>
            </a:r>
          </a:p>
          <a:p>
            <a:pPr lvl="1"/>
            <a:endParaRPr lang="en-US" altLang="zh-CN" dirty="0">
              <a:ea typeface="宋体" panose="02010600030101010101" pitchFamily="2" charset="-122"/>
            </a:endParaRPr>
          </a:p>
          <a:p>
            <a:pPr lvl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C1A3DA-F3D1-1744-9079-5DD572EC3510}"/>
              </a:ext>
            </a:extLst>
          </p:cNvPr>
          <p:cNvSpPr txBox="1"/>
          <p:nvPr/>
        </p:nvSpPr>
        <p:spPr>
          <a:xfrm>
            <a:off x="7641225" y="1853249"/>
            <a:ext cx="3495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0253"/>
                </a:solidFill>
                <a:latin typeface="Happy Monkey" panose="02000500000000020004" pitchFamily="2" charset="0"/>
              </a:rPr>
              <a:t>Not recommended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9439D1-F916-F24C-A7A4-A840C2055487}"/>
              </a:ext>
            </a:extLst>
          </p:cNvPr>
          <p:cNvSpPr txBox="1"/>
          <p:nvPr/>
        </p:nvSpPr>
        <p:spPr>
          <a:xfrm>
            <a:off x="1592628" y="6093409"/>
            <a:ext cx="95441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20253"/>
                </a:solidFill>
                <a:latin typeface="Happy Monkey" panose="02000500000000020004" pitchFamily="2" charset="0"/>
              </a:rPr>
              <a:t>Replication is important for all experiments!!!!</a:t>
            </a:r>
          </a:p>
        </p:txBody>
      </p:sp>
    </p:spTree>
    <p:extLst>
      <p:ext uri="{BB962C8B-B14F-4D97-AF65-F5344CB8AC3E}">
        <p14:creationId xmlns:p14="http://schemas.microsoft.com/office/powerpoint/2010/main" val="23525034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>
            <a:extLst>
              <a:ext uri="{FF2B5EF4-FFF2-40B4-BE49-F238E27FC236}">
                <a16:creationId xmlns:a16="http://schemas.microsoft.com/office/drawing/2014/main" id="{399B0630-F75C-BB4F-B5D3-B8079E54B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Cache Study 21.2: Visual Tests</a:t>
            </a:r>
          </a:p>
        </p:txBody>
      </p:sp>
      <p:sp>
        <p:nvSpPr>
          <p:cNvPr id="179203" name="Rectangle 3">
            <a:extLst>
              <a:ext uri="{FF2B5EF4-FFF2-40B4-BE49-F238E27FC236}">
                <a16:creationId xmlns:a16="http://schemas.microsoft.com/office/drawing/2014/main" id="{3997D19A-A215-434C-9AC1-C6388F9B5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79204" name="Picture 4" descr="D:\perf\fignew\png\chp_21_03.png">
            <a:extLst>
              <a:ext uri="{FF2B5EF4-FFF2-40B4-BE49-F238E27FC236}">
                <a16:creationId xmlns:a16="http://schemas.microsoft.com/office/drawing/2014/main" id="{8BD6A96D-7470-954C-AB9A-5F1FDAF4F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42418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205" name="Picture 5" descr="D:\perf\fignew\png\chp_21_04.png">
            <a:extLst>
              <a:ext uri="{FF2B5EF4-FFF2-40B4-BE49-F238E27FC236}">
                <a16:creationId xmlns:a16="http://schemas.microsoft.com/office/drawing/2014/main" id="{2526F4F2-03A3-7344-9117-C26D7BE2D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435100"/>
            <a:ext cx="42291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5525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>
            <a:extLst>
              <a:ext uri="{FF2B5EF4-FFF2-40B4-BE49-F238E27FC236}">
                <a16:creationId xmlns:a16="http://schemas.microsoft.com/office/drawing/2014/main" id="{C2B39C2F-F263-0A4C-B4AA-1593D4ACF5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21.2: ANOVA</a:t>
            </a:r>
          </a:p>
        </p:txBody>
      </p:sp>
      <p:sp>
        <p:nvSpPr>
          <p:cNvPr id="231427" name="Rectangle 3">
            <a:extLst>
              <a:ext uri="{FF2B5EF4-FFF2-40B4-BE49-F238E27FC236}">
                <a16:creationId xmlns:a16="http://schemas.microsoft.com/office/drawing/2014/main" id="{CE09F95A-4B41-D64C-88C2-C191E50A5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03414" y="4267201"/>
            <a:ext cx="8307387" cy="1838325"/>
          </a:xfrm>
        </p:spPr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Processors account for only 1% of the variation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Differences in the workloads account for 99%.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Workloads widely different</a:t>
            </a:r>
          </a:p>
          <a:p>
            <a:pPr>
              <a:buFont typeface="Wingdings" pitchFamily="2" charset="2"/>
              <a:buNone/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	 </a:t>
            </a:r>
            <a:r>
              <a:rPr lang="en-US" altLang="zh-CN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 Use more workloads or cover a smaller range.</a:t>
            </a:r>
          </a:p>
        </p:txBody>
      </p:sp>
      <p:pic>
        <p:nvPicPr>
          <p:cNvPr id="231428" name="Picture 4" descr="D:\perf\TP_tmp.png">
            <a:extLst>
              <a:ext uri="{FF2B5EF4-FFF2-40B4-BE49-F238E27FC236}">
                <a16:creationId xmlns:a16="http://schemas.microsoft.com/office/drawing/2014/main" id="{7DFCB76E-6E43-8046-AB12-487687BBE228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1"/>
            <a:ext cx="7924800" cy="287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561484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E62E7C9C-106C-1341-94E6-2DE9244CA1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Processors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9AFFBC39-85B7-0D40-85A8-FE970D4C9B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180228" name="Picture 4" descr="D:\perf\TP_tmp.png">
            <a:extLst>
              <a:ext uri="{FF2B5EF4-FFF2-40B4-BE49-F238E27FC236}">
                <a16:creationId xmlns:a16="http://schemas.microsoft.com/office/drawing/2014/main" id="{B7CEA123-43C9-4D4A-8593-CA0A96A12D3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1295400"/>
            <a:ext cx="5524500" cy="3030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94330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1026">
            <a:extLst>
              <a:ext uri="{FF2B5EF4-FFF2-40B4-BE49-F238E27FC236}">
                <a16:creationId xmlns:a16="http://schemas.microsoft.com/office/drawing/2014/main" id="{AC6EE330-34B4-5649-979C-9FD8CA8674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Additive Model</a:t>
            </a:r>
          </a:p>
        </p:txBody>
      </p:sp>
      <p:sp>
        <p:nvSpPr>
          <p:cNvPr id="233475" name="Rectangle 1027">
            <a:extLst>
              <a:ext uri="{FF2B5EF4-FFF2-40B4-BE49-F238E27FC236}">
                <a16:creationId xmlns:a16="http://schemas.microsoft.com/office/drawing/2014/main" id="{734BCF9F-C76C-EF4E-B212-9BCAF5DE95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Workloads explain 1.4% of the variation.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Only 6.7% of the variation is unexplained.</a:t>
            </a:r>
          </a:p>
        </p:txBody>
      </p:sp>
      <p:pic>
        <p:nvPicPr>
          <p:cNvPr id="233476" name="Picture 1028" descr="D:\perf\TP_tmp.png">
            <a:extLst>
              <a:ext uri="{FF2B5EF4-FFF2-40B4-BE49-F238E27FC236}">
                <a16:creationId xmlns:a16="http://schemas.microsoft.com/office/drawing/2014/main" id="{A97E8F99-7906-C642-BC06-45006975E2E4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219200"/>
            <a:ext cx="8229600" cy="258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6175346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1026">
            <a:extLst>
              <a:ext uri="{FF2B5EF4-FFF2-40B4-BE49-F238E27FC236}">
                <a16:creationId xmlns:a16="http://schemas.microsoft.com/office/drawing/2014/main" id="{A997CC14-25C1-624D-BDD0-1161787F26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Multiplicative Model</a:t>
            </a:r>
          </a:p>
        </p:txBody>
      </p:sp>
      <p:sp>
        <p:nvSpPr>
          <p:cNvPr id="234499" name="Rectangle 1027">
            <a:extLst>
              <a:ext uri="{FF2B5EF4-FFF2-40B4-BE49-F238E27FC236}">
                <a16:creationId xmlns:a16="http://schemas.microsoft.com/office/drawing/2014/main" id="{751D5E87-E3B3-5C40-BC26-9D338BE82E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Both models pass the visual tests equally well.  </a:t>
            </a:r>
          </a:p>
          <a:p>
            <a:pPr>
              <a:lnSpc>
                <a:spcPct val="90000"/>
              </a:lnSpc>
            </a:pPr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It is more appropriate to say that processor B takes twice as much time as processor A, than to say that processor B takes 50.7 ms more than processor A.</a:t>
            </a:r>
          </a:p>
        </p:txBody>
      </p:sp>
      <p:pic>
        <p:nvPicPr>
          <p:cNvPr id="234500" name="Picture 1028" descr="D:\perf\TP_tmp.png">
            <a:extLst>
              <a:ext uri="{FF2B5EF4-FFF2-40B4-BE49-F238E27FC236}">
                <a16:creationId xmlns:a16="http://schemas.microsoft.com/office/drawing/2014/main" id="{FB259F72-972C-234C-9829-CA4230C9355C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600" y="1371601"/>
            <a:ext cx="7874000" cy="2887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29558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BDECBD30-56B6-6349-A49E-93D2BD32F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Intel iAPX 432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69F530A6-21C6-9641-96B7-24CA59F5F3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35524" name="Picture 4" descr="D:\perf\TP_tmp.png">
            <a:extLst>
              <a:ext uri="{FF2B5EF4-FFF2-40B4-BE49-F238E27FC236}">
                <a16:creationId xmlns:a16="http://schemas.microsoft.com/office/drawing/2014/main" id="{5288EDFC-4B2C-0045-9D6F-98EAA6A60D39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8305800" cy="389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8791700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>
            <a:extLst>
              <a:ext uri="{FF2B5EF4-FFF2-40B4-BE49-F238E27FC236}">
                <a16:creationId xmlns:a16="http://schemas.microsoft.com/office/drawing/2014/main" id="{372FD8E7-F538-6548-BD49-E6E48E019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ANOVA with Log</a:t>
            </a:r>
          </a:p>
        </p:txBody>
      </p:sp>
      <p:sp>
        <p:nvSpPr>
          <p:cNvPr id="236547" name="Rectangle 3">
            <a:extLst>
              <a:ext uri="{FF2B5EF4-FFF2-40B4-BE49-F238E27FC236}">
                <a16:creationId xmlns:a16="http://schemas.microsoft.com/office/drawing/2014/main" id="{D983DD5E-9C27-5246-B9C1-A24B4361E4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 marL="38100" indent="0">
              <a:buNone/>
            </a:pPr>
            <a:endParaRPr lang="zh-CN" altLang="en-US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Only 0.8% of variation is unexplained.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Workloads explain a much larger percentage of variation than the systems</a:t>
            </a:r>
          </a:p>
          <a:p>
            <a:pPr>
              <a:buFont typeface="Wingdings" pitchFamily="2" charset="2"/>
              <a:buNone/>
            </a:pP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dirty="0">
                <a:latin typeface="Symbol" pitchFamily="2" charset="2"/>
                <a:ea typeface="Arial Unicode MS" panose="020B0604020202020204" pitchFamily="34" charset="-128"/>
                <a:cs typeface="Arial Unicode MS" panose="020B0604020202020204" pitchFamily="34" charset="-128"/>
                <a:sym typeface="Symbol" pitchFamily="2" charset="2"/>
              </a:rPr>
              <a:t></a:t>
            </a:r>
            <a:r>
              <a:rPr lang="en-US" altLang="zh-CN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the workload selection is poor. </a:t>
            </a:r>
          </a:p>
        </p:txBody>
      </p:sp>
      <p:pic>
        <p:nvPicPr>
          <p:cNvPr id="236548" name="Picture 4" descr="D:\perf\TP_tmp.png">
            <a:extLst>
              <a:ext uri="{FF2B5EF4-FFF2-40B4-BE49-F238E27FC236}">
                <a16:creationId xmlns:a16="http://schemas.microsoft.com/office/drawing/2014/main" id="{C76468E0-7665-6D4F-8B85-E3769435A32E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5200" y="1308100"/>
            <a:ext cx="7747000" cy="288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3024596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>
            <a:extLst>
              <a:ext uri="{FF2B5EF4-FFF2-40B4-BE49-F238E27FC236}">
                <a16:creationId xmlns:a16="http://schemas.microsoft.com/office/drawing/2014/main" id="{8A937E4F-865B-4547-AA78-7C50DFF9FA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21.3: Confidence intervals</a:t>
            </a:r>
          </a:p>
        </p:txBody>
      </p:sp>
      <p:sp>
        <p:nvSpPr>
          <p:cNvPr id="181251" name="Rectangle 3">
            <a:extLst>
              <a:ext uri="{FF2B5EF4-FFF2-40B4-BE49-F238E27FC236}">
                <a16:creationId xmlns:a16="http://schemas.microsoft.com/office/drawing/2014/main" id="{47460406-5F4A-BA4F-89A2-44697AB179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81252" name="Picture 4" descr="D:\perf\fignew\png\chp_21_05.png">
            <a:extLst>
              <a:ext uri="{FF2B5EF4-FFF2-40B4-BE49-F238E27FC236}">
                <a16:creationId xmlns:a16="http://schemas.microsoft.com/office/drawing/2014/main" id="{DF2D3B79-3F7B-9E47-8344-424055EF8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50" y="1816100"/>
            <a:ext cx="4178300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3192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F0C5CF58-7F19-EA49-8EA5-8E8C8D8F4A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Missing Observations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DB42125F-9799-B941-B70F-A8A84C1028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Recommended Method: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Divide the sums by respective number of observations 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Adjust the degrees of freedoms of sums of squares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Adjust formulas for standard  deviations of effects </a:t>
            </a:r>
          </a:p>
          <a:p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Other Alternatives: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Replace the missing value  by     such that the residual  for the missing experiment is zero.</a:t>
            </a:r>
          </a:p>
          <a:p>
            <a:pPr lvl="1"/>
            <a:r>
              <a:rPr lang="en-US" altLang="zh-CN">
                <a:ea typeface="Arial Unicode MS" panose="020B0604020202020204" pitchFamily="34" charset="-128"/>
                <a:cs typeface="Arial Unicode MS" panose="020B0604020202020204" pitchFamily="34" charset="-128"/>
              </a:rPr>
              <a:t>Use y such that SSE is minimum.</a:t>
            </a:r>
          </a:p>
        </p:txBody>
      </p:sp>
      <p:pic>
        <p:nvPicPr>
          <p:cNvPr id="193540" name="Picture 4" descr="D:\perf\TP_tmp.png">
            <a:extLst>
              <a:ext uri="{FF2B5EF4-FFF2-40B4-BE49-F238E27FC236}">
                <a16:creationId xmlns:a16="http://schemas.microsoft.com/office/drawing/2014/main" id="{424C817E-2226-3B4A-8D7A-6A9F4067BA6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1" y="3581400"/>
            <a:ext cx="2016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477270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3D3B0F97-27EC-2046-A117-8478489F7E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305800" cy="838200"/>
          </a:xfrm>
        </p:spPr>
        <p:txBody>
          <a:bodyPr/>
          <a:lstStyle/>
          <a:p>
            <a:r>
              <a:rPr lang="en-US" altLang="zh-CN" sz="3200">
                <a:ea typeface="Arial Unicode MS" panose="020B0604020202020204" pitchFamily="34" charset="-128"/>
                <a:cs typeface="Arial Unicode MS" panose="020B0604020202020204" pitchFamily="34" charset="-128"/>
              </a:rPr>
              <a:t>Case Study 21.4: RISC-I Execution Times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43506802-0C31-F941-A1C7-4D51CBBFE7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</a:p>
        </p:txBody>
      </p:sp>
      <p:pic>
        <p:nvPicPr>
          <p:cNvPr id="237572" name="Picture 4" descr="D:\perf\TP_tmp.png">
            <a:extLst>
              <a:ext uri="{FF2B5EF4-FFF2-40B4-BE49-F238E27FC236}">
                <a16:creationId xmlns:a16="http://schemas.microsoft.com/office/drawing/2014/main" id="{90B30BF1-F0F1-364A-8D8E-B4255050D456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371600"/>
            <a:ext cx="8229600" cy="355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969161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799"/>
  <p:tag name="ORIGWIDTH" val="7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y_{ij}=\mu+\alpha_j+e_{ij} \]&#13;&#10;\end{document}&#13;&#10;"/>
  <p:tag name="TEXPOINT" val="late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927"/>
  <p:tag name="ORIGWIDTH" val="5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hat{y}_j = \mu + \alpha_j \] &#13;&#10;\end{document}&#13;&#10;"/>
  <p:tag name="TEXPOINT" val="latex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2CACHE.ain&#13;&#10;\begin{tabular}{lrrrrrr}&#13;&#10;\hline Compo- &amp; Sum of &amp; \%Variation &amp; DF &amp; Mean &amp; F- &amp; F-\\&#13;&#10; nent &amp; Squares &amp; &amp; &amp;Square &amp; Comp. &amp; Table\\&#13;&#10;\hline  y &amp; 91595.00 \\&#13;&#10;  $y_{..}$ &amp; 78192.59 \\&#13;&#10;  y-$y_{..}$ &amp; 13402.41 &amp; 100.0\% &amp; 14 \\&#13;&#10; Caches &amp; 12857.20 &amp; 95.9\% &amp; 2 &amp; 6428.60 &amp; 217.2 &amp; 3.1 \\&#13;&#10; Workloads &amp; 308.40 &amp; 2.3\% &amp; 4 &amp; 77.10 &amp; 2.6 &amp; 2.8 \\&#13;&#10;  Errors &amp; 236.80 &amp; 1.8\% &amp; 8 &amp; 29.60 \\&#13;&#10;\hline&#13;&#10;\end{tabular}\\&#13;&#10; $s_e$=$\sqrt{\mbox{MSE}}$= $\sqrt{ 29.60}$= 5.44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7"/>
  <p:tag name="PICTUREFILESIZE" val="71975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lll}&#13;&#10;\hline Parameter &amp; Estimate &amp; Variance\\&#13;&#10;\hline $\mu$ &amp; $\bar{y}_{..}$ &amp; $s_e^2/ab$\\&#13;&#10; $\alpha_j$ &amp; $\bar{y}_{.j}$-$\bar{y}_{..}$ &amp; $s_e^2(a-1)/ab$\\&#13;&#10; $\mu$+$\alpha_j$ &amp; $\bar{y}_{.j}$ &amp; $s_e^2/b$\\&#13;&#10; $\beta_i$ &amp; $\bar{y}_{i.}$-$\bar{y}_{..}$ &amp; $s_e^2(b-1)/ab$\\&#13;&#10; $\mu$+$\alpha_j$+$\beta_i$ &amp; $\bar{y}_{.j}$+$\bar{y}_{i.}$-$\bar{y}_{..}$ &amp; $s_e^2(a+b-1)/(ab)$\\&#13;&#10; $\sum_{j=1}^a$ $h_j$ $\alpha_j$, $\sum_{j=1}^a$ $h_j=0$ &amp;  $\sum_{j=1}^a$ $h_j$ $\bar{y}_{.j}$  &amp; $s_e^2\sum_{j=1}^a$ $h_j^2/b$\\&#13;&#10; $\sum_{i=1}^b$ $h_i$ $\beta_i$, $\sum_{i=1}^b$ $h_i=0$ &amp;  $\sum_{i=1}^b$ $h_i$ $\bar{y}_{i.}$  &amp; $s_e^2\sum_{i=1}^b$ $h_i^2/a$\\&#13;&#10; $s_e^2$ &amp; $\{\sum_{j=1}^a$ $\sum_{i=1}^b$ $e_{ij}^2\}/\{(a-1)(b-1)\}$ &amp;\\&#13;&#10;\hline&#13;&#10;\end{tabular}\\&#13;&#10; Degrees of freedom for errors = (a-1)(b-1)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5"/>
  <p:tag name="PICTUREFILESIZE" val="8546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e = \sqrt{\mbox{MSE}} = \sqrt{29.60}= 5.4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3"/>
  <p:tag name="PICTUREFILESIZE" val="520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\mu = s_e/\sqrt{ab} = 5.4/\sqrt{15} = 1.4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1"/>
  <p:tag name="PICTUREFILESIZE" val="535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{\alpha_j} = s_e\sqrt{(a-1)/ab} = 5.4\sqrt{\frac{2}{15}} = 2.8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5"/>
  <p:tag name="PICTUREFILESIZE" val="8325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{\beta_i} = s_e\sqrt{(b-1)/ab} = 5.4\sqrt{\frac{4}{15}} = 2.0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3"/>
  <p:tag name="PICTUREFILESIZE" val="8096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72.2 \mp 1.86 \times 1.4 = 72.2 \mp 2.6 = (69.6,\; 74.8)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1"/>
  <p:tag name="PICTUREFILESIZE" val="801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rrrrr}&#13;&#10;\hline Para- &amp; Mean &amp; Std. &amp; Confidence\\&#13;&#10; meter &amp; Effect &amp; Dev. &amp;Interval\\&#13;&#10;\hline $\mu$ &amp; 72.2 &amp; 1.4 &amp;  ( 69.6, 74.8) \\&#13;&#10;  Caches \\&#13;&#10; Two Caches &amp; -21.2 &amp; 2.8 &amp;  ( -24.9, -17.5) \\&#13;&#10; One Cache &amp; -20.2 &amp; 2.8 &amp;  ( -23.9, -16.5) \\&#13;&#10; No Cache &amp; 41.4 &amp; 2.8 &amp;  ( 37.7, 45.1) 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6"/>
  <p:tag name="PICTUREFILESIZE" val="3796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rrrrr}&#13;&#10;\hline Para- &amp; Mean &amp; Std. &amp; Confidence\\&#13;&#10; meter &amp; Effect &amp; Dev. &amp;Interval\\&#13;&#10;\hline ASM &amp; -0.5 &amp; 2.0 &amp;  ( -5.8, 4.7)$\dagger$ \\&#13;&#10; TECO &amp; 8.8 &amp; 2.0 &amp;  ( 3.6, 14.0) \\&#13;&#10; SIEVE &amp; -3.5 &amp; 2.0 &amp;  ( -8.8, 1.7)$\dagger$ \\&#13;&#10; DHRYSTONE &amp; -1.5 &amp; 2.0 &amp;  ( -6.8, 3.7)$\dagger$ \\&#13;&#10; SORT &amp; -3.2 &amp; 2.0 &amp;  ( -8.4, 2.0)$\dagger$ \\&#13;&#10;\hline&#13;&#10;\end{tabular}\\&#13;&#10; $\dagger$ $\Rightarrow$ Not significant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9"/>
  <p:tag name="PICTUREFILESIZE" val="42909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lrrrr}&#13;&#10;\hline  &amp; Two Caches &amp; One Cache &amp; No Cache \\&#13;&#10;\hline Two Caches &amp;   &amp; ( -7.4, 5.4)$\dagger$   &amp; ( -69.0, -56.2)   \\&#13;&#10; One Cache &amp; &amp;   &amp; ( -68.0, -55.2)   \\&#13;&#10;\hline&#13;&#10;\end{tabular}\\&#13;&#10; $\dagger$ $\Rightarrow$ Not significant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2"/>
  <p:tag name="PICTUREFILESIZE" val="3887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183"/>
  <p:tag name="ORIGWIDTH" val="5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e_{ij} = y_j - \hat{y}_j \]&#13;&#10;\end{document}&#13;&#10;"/>
  <p:tag name="TEXPOINT" val="latex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|l|r|r|r|}&#13;&#10;\hline Workload &amp; Two Caches &amp; One Cache &amp; No Cache\\&#13;&#10;\hline ASM5 &amp; 231 &amp; 262 &amp; 489\\&#13;&#10; TECO5 &amp; 300 &amp; 314 &amp; 620\\&#13;&#10; SIEVE5 &amp; 213 &amp; 214 &amp; 604\\&#13;&#10; DHRYSTONE5 &amp; 245 &amp; 263 &amp; 564\\&#13;&#10; ALL &amp; 229 &amp; 242 &amp; 55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0"/>
  <p:tag name="PICTUREFILESIZE" val="36349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rr}&#13;&#10;\hline  &amp; One Cache &amp; No Cache \\&#13;&#10;\hline Two Caches   &amp; ( -51.6, 20.8)$\dagger$   &amp; ( -358.2, -285.8)   \\&#13;&#10; One Cache &amp;  &amp; ( -342.8, -270.4)   \\&#13;&#10;\hline&#13;&#10;\end{tabular}\\&#13;&#10; $\dagger$ $\Rightarrow$ Not significant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9"/>
  <p:tag name="PICTUREFILESIZE" val="2377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_i = \mu + \alpha_j + \beta_i + e_{ij} \]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3577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Execution Times\\&#13;&#10;\begin{tabular}{|l|r|r|r|}&#13;&#10;\hline  &amp; \multicolumn{3}{|c|}{Processors}\\&#13;&#10;\cline{2-4} Workloads &amp; Scheme86 &amp; Spectrum125 &amp; Spectrum62.5\\&#13;&#10;\hline Garbage Collection &amp; 39.97 &amp; 99.06 &amp; 56.24\\&#13;&#10; Pattern Match &amp; 0.958 &amp; 1.672 &amp; 1.252\\&#13;&#10; Bignum Addition &amp; 0.01910 &amp; 0.03175 &amp; 0.01844\\&#13;&#10; Bignum Multiplication &amp; 0.256 &amp; 0.423 &amp; 0.236\\&#13;&#10; Fast Fourier Transform (1024) &amp; 10.21 &amp; 20.28 &amp; 10.14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1"/>
  <p:tag name="PICTUREFILESIZE" val="7335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%Produced by running Anova on spectrum_log.ain&#13;&#10;\normalsize %large gives overflow&#13;&#10;\begin{tabular}{lrrr|rrr}&#13;&#10;\hline &amp; \multicolumn{ 3}{c|}{Processors }   &amp; Row &amp; Row &amp; Row \\&#13;&#10;\cline{2- 4} Workloads &amp; Scheme86 &amp; Spectrum125 &amp; Spectrum62.5 &amp;  Sum &amp; Mean &amp; Effect \\&#13;&#10;\hline Garbage Collect &amp; 1.6017 &amp; 1.9959 &amp; 1.7500 &amp;   5.3477 &amp; 1.7826 &amp; 1.6212 \\&#13;&#10; Pattern Match &amp; -0.0186 &amp; 0.2232 &amp; 0.0976 &amp;   0.3022 &amp; 0.1007 &amp; -0.0607 \\&#13;&#10; Bignum Add &amp; -1.7212 &amp; -1.4949 &amp; -1.7447 &amp;   -4.9608 &amp; -1.6536 &amp; -1.8150 \\&#13;&#10; Bignum Mult &amp; -0.5918 &amp; -0.3737 &amp; -0.6271 &amp;   -1.5925 &amp; -0.5308 &amp; -0.6922 \\&#13;&#10; FFT (1024) &amp; 1.0090 &amp; 1.3092 &amp; 1.0060 &amp;   3.3243 &amp; 1.1081 &amp; 0.9467 \\&#13;&#10;\hline Column Sum &amp; 0.2791 &amp; 1.6598 &amp; 0.4819 &amp;   2.4208 \\&#13;&#10; Column Mean &amp; 0.0558 &amp; 0.3320 &amp; 0.0964 &amp;   &amp; 0.1614 \\&#13;&#10; Column effect &amp; -0.1056 &amp; 0.1706 &amp; -0.0650 &amp;   \\&#13;&#10;\hline&#13;&#10;\end{tabular}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07"/>
  <p:tag name="PICTUREFILESIZE" val="10303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spectrum_log.ain&#13;&#10;\begin{tabular}{lrr}&#13;&#10;\hline &amp; Spectrum125 &amp; Spectrum62.5 \\&#13;&#10;\hline Scheme86  &amp; ( -0.3387, -0.2136)   &amp; ( -0.1031, 0.0220)$\dagger$   \\&#13;&#10; Spectrum125 &amp;  &amp; ( 0.1730, 0.2982)   \\&#13;&#10;\hline&#13;&#10;\end{tabular}\\&#13;&#10; $\dagger$ $\Rightarrow$ Not significant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2"/>
  <p:tag name="PICTUREFILESIZE" val="4159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spectrum_log.ain&#13;&#10;\begin{tabular}{lrrrrrr}&#13;&#10;\hline Compo- &amp; Sum of &amp; \%Variation &amp; DF &amp; Mean &amp; F- &amp; F-\\&#13;&#10; nent &amp; Squares &amp; &amp; &amp;Square &amp; Comp. &amp; Table\\&#13;&#10;\hline  y &amp; 22.54 \\&#13;&#10;  $y_{..}$ &amp; 0.39 \\&#13;&#10;  y-$y_{..}$ &amp; 22.15 &amp; 100.00\% &amp; 14 \\&#13;&#10; Processors &amp; 0.22 &amp; 1.00\% &amp; 2 &amp; 0.11 &amp; 39.29 &amp; 3.11 \\&#13;&#10; Workloads &amp; 21.90 &amp; 98.89\% &amp; 4 &amp; 5.48 &amp; 1935.48 &amp; 2.81 \\&#13;&#10;  Errors &amp; 0.02 &amp; 0.10\% &amp; 8 &amp; 0.00 \\&#13;&#10;\hline&#13;&#10;\end{tabular}\\&#13;&#10; $s_e$=$\sqrt{\mbox{MSE}}$= $\sqrt{ 0.00}$= 0.05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3"/>
  <p:tag name="PICTUREFILESIZE" val="65256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Measured Elasped Times\\&#13;&#10;\begin{tabular}{|l|r|r|r|r|}&#13;&#10;\hline Work- &amp; \multicolumn{4}{|c|}{Processors}\\&#13;&#10;\cline{2-5} load &amp; A &amp; B &amp; C &amp; D\\&#13;&#10;\hline&#13;&#10;ASM &amp; 54 &amp; 101 &amp; 111 &amp; 83\\&#13;&#10; TECO &amp; 60 &amp; 92 &amp; 110 &amp; 90\\&#13;&#10; SIEVE &amp; 42 &amp; 121 &amp; 127 &amp; 86\\&#13;&#10; DHRYSTONE &amp; 49 &amp; 97 &amp; 122 &amp; 81\\&#13;&#10; SORT &amp; 52 &amp; 100 &amp; 107 &amp; 82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5"/>
  <p:tag name="PICTUREFILESIZE" val="35129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proc_load_0.ain&#13;&#10;\begin{tabular}{lrrrrrr}&#13;&#10;\hline Compo- &amp; Sum of &amp; \%Variation &amp; DF &amp; Mean &amp; F- &amp; F-\\&#13;&#10; nent &amp; Squares &amp; &amp; &amp;Square &amp; Comp. &amp; Table\\&#13;&#10;\hline  y &amp; 168653.00 \\&#13;&#10;  $y_{..}$ &amp; 156114.45 \\&#13;&#10;  y-$y_{..}$ &amp; 12538.55 &amp; 100.0\% &amp; 19 \\&#13;&#10; Processors &amp; 11522.15 &amp; 91.9\% &amp; 3 &amp; 3840.72 &amp; 54.9 &amp; 2.6 \\&#13;&#10; Workloads &amp; 176.30 &amp; 1.4\% &amp; 4 &amp; 44.07 &amp; 0.6 &amp; 2.5 \\&#13;&#10;  Errors &amp; 840.10 &amp; 6.7\% &amp; 12 &amp; 70.01 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3"/>
  <p:tag name="PICTUREFILESIZE" val="64328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proc_load_log.ain&#13;&#10;\begin{tabular}{lrrrrrr}&#13;&#10;\hline Compo- &amp; Sum of &amp; \%Variation &amp; DF &amp; Mean &amp; F- &amp; F-\\&#13;&#10; nent &amp; Squares &amp; &amp; &amp;Square &amp; Comp. &amp; Table\\&#13;&#10;\hline  y &amp; 74.56 \\&#13;&#10;  $y_{..}$ &amp; 74.17 \\&#13;&#10;  y-$y_{..}$ &amp; 0.39 &amp; 100.00\% &amp; 19 \\&#13;&#10; Processors &amp; 0.36 &amp; 93.15\% &amp; 3 &amp; 0.121 &amp; 57.55 &amp; 2.61 \\&#13;&#10; Workloads &amp; 0.00 &amp; 0.37\% &amp; 4 &amp; 0.000 &amp; 0.17 &amp; 2.48 \\&#13;&#10;  Errors &amp; 0.03 &amp; 6.47\% &amp; 12 &amp; 0.002 \\&#13;&#10;\hline&#13;&#10;\end{tabular}\\&#13;&#10; $s_e$=$\sqrt{\mbox{MSE}}$= $\sqrt{ 0.002}$= 0.05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9"/>
  <p:tag name="PICTUREFILESIZE" val="6519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190"/>
  <p:tag name="ORIGWIDTH" val="74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SSE} = \sum_{i=1}^r \sum_{j=1}^a e_{ij}^2 \] &#13;&#10;\end{document}&#13;&#10;"/>
  <p:tag name="TEXPOINT" val="latex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intel_cpu_log.ain Execution Times\\&#13;&#10;\begin{tabular}{|r|llr|rrrr|}&#13;&#10;\hline&#13;&#10;\multicolumn{4}{|c|}{System}  &amp; \multicolumn{ 4}{|c|}{Workload } \\&#13;&#10;\hline No. &amp; Processor &amp; Language &amp; Word &amp; &amp; &amp; &amp; \\&#13;&#10; &amp;&amp;&amp; Size &amp; 484 &amp; Sieve &amp; Puzzle &amp; Acker \\&#13;&#10;\hline 1 &amp; VAX-11/780 &amp; C &amp; 32 &amp; 1.4 &amp; 250.0 &amp; 9400.0 &amp; 4600.0 \\&#13;&#10; 2&amp; &amp; Pascal (UNIX) &amp; 32 &amp; 1.6 &amp; 220.0 &amp; 11900.0 &amp; 7800.0 \\&#13;&#10; 3&amp; &amp; Pascal (VMS) &amp; 32 &amp; 1.4 &amp; 259.0 &amp; 11530.0 &amp; 9850.0 \\&#13;&#10;\hline 4 &amp;68000 (8 MHz) &amp; C &amp; 32 &amp; 4.7 &amp; 740.0 &amp; 37100.0 &amp; 7800.0 \\&#13;&#10; 5 &amp; &amp; Pascal &amp; 16 &amp; 5.3 &amp; 810.0 &amp; 32470.0 &amp; 11480.0 \\&#13;&#10; 6 &amp; &amp;Pascal &amp; 32 &amp; 5.8 &amp; 960.0 &amp; 32520.0 &amp; 12320.0 \\&#13;&#10;\hline 7 &amp; 68000 (16 MHz) &amp; Pascal &amp; 16 &amp; 1.3 &amp; 196.0 &amp; 9180.0 &amp; 2750.0 \\&#13;&#10; 8 &amp; &amp; Pascal &amp; 32 &amp; 1.5 &amp; 246.0 &amp; 9200.0 &amp; 3080.0 \\&#13;&#10;\hline 9 &amp; 8086 (5 MHz) &amp; Pascal &amp; 16 &amp; 7.3 &amp; 764.0 &amp; 44000.0 &amp; 11100.0 \\&#13;&#10;\hline 10 &amp; 432 &amp; Ada &amp; 16 &amp; 35.0 &amp; 3200.0 &amp; 350000.0 &amp; 260000.0 \\&#13;&#10; 11 &amp; &amp; Ada &amp; 16 &amp; 14.2 &amp; 3200.0 &amp; 165000.0 &amp; 260000.0 \\&#13;&#10; 12 &amp; &amp; Ada &amp; 32 &amp; 16.1 &amp; 3200.0 &amp; 180000.0 &amp; 260000.0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2"/>
  <p:tag name="PICTUREFILESIZE" val="131305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intel_cpu_log.ain&#13;&#10;\begin{tabular}{lrrrrrr}&#13;&#10;\hline Compo- &amp; Sum of &amp; \%Variation &amp; DF &amp; Mean &amp; F- &amp; F-\\&#13;&#10; nent &amp; Squares &amp; &amp; &amp;Square &amp; Comp. &amp; Table\\&#13;&#10;\hline&#13;&#10; y &amp; 576.64 \\&#13;&#10;  $y_{..}$ &amp; 449.01 \\&#13;&#10;  y-$y_{..}$ &amp; 127.63 &amp; 100.0\% &amp; 47 \\&#13;&#10; Workload &amp; 113.01 &amp; 88.5\% &amp; 3 &amp; 37.7 &amp; 1158.5 &amp; 2.3 \\&#13;&#10; System &amp; 13.55 &amp; 10.6\% &amp; 11 &amp; 1.2 &amp; 37.9 &amp; 1.8 \\&#13;&#10;  Errors &amp; 1.07 &amp; 0.8\% &amp; 33 &amp; 0.03 \\&#13;&#10;\hline&#13;&#10;\end{tabular}\\&#13;&#10; $s_e$=$\sqrt{\mbox{MSE}}$= $\sqrt{ 0.03}$= 0.18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4"/>
  <p:tag name="PICTUREFILESIZE" val="65381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hat{y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"/>
  <p:tag name="PICTUREFILESIZE" val="577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risc_cpu_all.ain&#13;&#10;\begin{tabular}{lrrrrrr}&#13;&#10;\hline &amp; \multicolumn{ 6}{c}{Processors } \\&#13;&#10;\cline{2- 7} &amp; &amp; &amp; &amp; VAX-  &amp; PDP- &amp;  \\&#13;&#10; Workloads &amp; RISC I &amp; 68000 &amp; Z80002 &amp; 11/780   &amp; 11/70 &amp; C/70 \\&#13;&#10;\hline E-String Search &amp; 0.46 &amp; 1.29 &amp; 0.74 &amp; 0.60 &amp; 0.41 &amp; 1.01 \\&#13;&#10; F-Bit Test &amp; 0.06 &amp; 0.29 &amp; 0.43 &amp; 0.29 &amp; 0.37 &amp; 0.55 \\&#13;&#10; H-Linked List &amp; 0.10 &amp; 0.16 &amp; 0.24 &amp; 0.12 &amp; 0.19 &amp; 0.25 \\&#13;&#10; K-Bit Matrix &amp; 0.43 &amp; 1.72 &amp; 2.24 &amp; 1.29 &amp; 1.72 &amp; 4.00 \\&#13;&#10; I-Quick Sort &amp; 50.40 &amp; 206.64 &amp; 262.08 &amp; 151.20 &amp; 181.44 &amp; 292.32 \\&#13;&#10; Ackermann(3,6) &amp; 3200.00 &amp; - &amp; 8960.00 &amp; 5120.00 &amp; 5120.00 &amp; - \\&#13;&#10; Recursive Qsort &amp; 800.00 &amp; - &amp; 4720.00 &amp; 1840.00 &amp; 2560.00 &amp; 1040.00 \\&#13;&#10; Puzzle (Subscript) &amp; 4700.00 &amp; - &amp; 19740.00 &amp; 9400.00 &amp; 7520.00  &amp; 15980.00 \\&#13;&#10; Puzzle (Pointer) &amp; 3200.00 &amp; 13440.00 &amp; 7360.00 &amp; 4160.00  &amp; 6400.00 &amp; 6720.00 \\&#13;&#10; SED (Batch Editor) &amp; 5100.00 &amp; - &amp; 22440.00 &amp; 5610.00 &amp; 5610.00  &amp; 13260.00 \\&#13;&#10; Towers Hanoi (18) &amp; 6800.00 &amp; - &amp; 28560.00 &amp; 12240.00 &amp; 15640.00  &amp; 10880.00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4"/>
  <p:tag name="PICTUREFILESIZE" val="1285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risc_cpu_all.ain&#13;&#10;\scriptsize&#13;&#10;\begin{tabular}{lrrrrrr|rrr}&#13;&#10;\hline &amp; \multicolumn{ 6}{c|}{Processors }   &amp; Row &amp; Row &amp; Row \\&#13;&#10;\cline{2- 7} Workloads &amp; RISC I &amp; 68000 &amp; Z80002 &amp; VAX-11/780   &amp; PDP-11/70 &amp; C/70 &amp;  Sum &amp; Mean &amp; Effect \\&#13;&#10;\hline E-String Search &amp; -0.34 &amp; 0.11 &amp; -0.13 &amp; -0.22 &amp; -0.38 &amp; 0.01 &amp;   -0.96 &amp; -0.16 &amp; -2.16 \\&#13;&#10; F-Bit Test &amp; -1.22 &amp; -0.54 &amp; -0.36 &amp; -0.54 &amp; -0.43 &amp; -0.26 &amp;   -3.36 &amp; -0.56 &amp; -2.55 \\&#13;&#10; H-Linked List &amp; -1.00 &amp; -0.80 &amp; -0.62 &amp; -0.92 &amp; -0.72 &amp; -0.60 &amp;   -4.66 &amp; -0.78 &amp; -2.77 \\&#13;&#10; K-Bit Matrix &amp; -0.37 &amp; 0.24 &amp; 0.35 &amp; 0.11 &amp; 0.24 &amp; 0.60 &amp;   1.17 &amp; 0.19 &amp; -1.80 \\&#13;&#10; I-Quick Sort &amp; 1.70 &amp; 2.32 &amp; 2.42 &amp; 2.18 &amp; 2.26 &amp; 2.47 &amp;   13.34 &amp; 2.22 &amp; 0.23 \\&#13;&#10; Ackermann(3,6) &amp; 3.51 &amp; - &amp; 3.95 &amp; 3.71 &amp; 3.71 &amp; - &amp; &#13;&#10; 14.88 &amp; 3.72 &amp; 1.72 \\&#13;&#10; Recursive Qsort &amp; 2.90 &amp; - &amp; 3.67 &amp; 3.26 &amp; 3.41 &amp; 3.02 &amp;   16.27 &amp; 3.25 &amp; 1.26 \\&#13;&#10; Puzzle (Subscript) &amp; 3.67 &amp; - &amp; 4.30 &amp; 3.97 &amp; 3.88 &amp; 4.20 &amp;   20.02 &amp; 4.00 &amp; 2.01 \\&#13;&#10; Puzzle (Pointer) &amp; 3.51 &amp; 4.13 &amp; 3.87 &amp; 3.62 &amp; 3.81 &amp; 3.83 &amp;   22.75 &amp; 3.79 &amp; 1.80 \\&#13;&#10; SED (Batch Editor) &amp; 3.71 &amp; - &amp; 4.35 &amp; 3.75 &amp; 3.75 &amp; 4.12 &amp;   19.68 &amp; 3.94 &amp; 1.94 \\&#13;&#10; Towers Hanoi (18) &amp; 3.83 &amp; - &amp; 4.46 &amp; 4.09 &amp; 4.19 &amp; 4.04 &amp;   20.61 &amp; 4.12 &amp; 2.13 \\&#13;&#10;\hline Column Sum &amp; 19.90 &amp; 5.45 &amp; 26.25 &amp; 23.01 &amp; 23.70 &amp; 21.42 &amp;   119.73 \\&#13;&#10; Column Mean &amp; 1.81 &amp; 0.91 &amp; 2.39 &amp; 2.09 &amp; 2.15 &amp; 2.14 &amp;   &amp; 2.00 \\&#13;&#10; Column effect &amp; -0.19 &amp; -1.09 &amp; 0.39 &amp; 0.10 &amp; 0.16 &amp; 0.15 &amp; 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2"/>
  <p:tag name="PICTUREFILESIZE" val="121846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risc_cpu_all.ain&#13;&#10;\begin{tabular}{lrrrrrrr}&#13;&#10;\hline &amp; \multicolumn{ 6}{c}{Processors } \\&#13;&#10;\cline{2- 7} Workloads &amp; RISC I &amp; 68000 &amp; Z80002 &amp; VAX-11/780   &amp; PDP-11/70 &amp; C/70 \\&#13;&#10;\hline E-String Search &amp; 0.01 &amp; 1.36 &amp; -0.36 &amp; -0.16 &amp; -0.38 &amp; 0.02 \\&#13;&#10; F-Bit Test &amp; -0.48 &amp; 1.11 &amp; -0.20 &amp; -0.08 &amp; -0.03 &amp; 0.15 \\&#13;&#10; H-Linked List &amp; -0.04 &amp; 1.07 &amp; -0.23 &amp; -0.24 &amp; -0.10 &amp; 0.03 \\&#13;&#10; K-Bit Matrix &amp; -0.37 &amp; 1.13 &amp; -0.24 &amp; -0.18 &amp; -0.12 &amp; 0.26 \\&#13;&#10; I-Quick Sort &amp; -0.33 &amp; 1.18 &amp; -0.20 &amp; -0.14 &amp; -0.12 &amp; 0.10 \\&#13;&#10; Ackermann(3,6) &amp; -0.03 &amp; - &amp; -0.16 &amp; -0.11 &amp; -0.17 &amp; - \\&#13;&#10; Recursive Qsort &amp; -0.16 &amp; - &amp; 0.03 &amp; -0.08 &amp; - &amp; -0.38 \\&#13;&#10; Puzzle (Subscript) &amp; -0.15 &amp; - &amp; -0.10 &amp; -0.13 &amp; -0.29 &amp; 0.05 \\&#13;&#10; Puzzle (Pointer) &amp; -0.10 &amp; 1.42 &amp; -0.32 &amp; -0.27 &amp; -0.15 &amp; -0.11 \\&#13;&#10; SED (Batch Editor) &amp; -0.04 &amp; - &amp; 0.02 &amp; -0.28 &amp; -0.35 &amp; 0.04 \\&#13;&#10; Towers Hanoi (18) &amp; -0.10 &amp; - &amp; -0.06 &amp; -0.13 &amp; -0.09 &amp; -0.23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5"/>
  <p:tag name="PICTUREFILESIZE" val="106621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SSE} = \sum_{i,j} e_{ij}^2 = 11.01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488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MSE} = \frac{\mbox{SSE}}{\nu_e} = \frac{11.01}{44} = 0.25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5"/>
  <p:tag name="PICTUREFILESIZE" val="555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e =\sqrt{\mbox{MSE}} = \sqrt{0.25} = 0.05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3"/>
  <p:tag name="PICTUREFILESIZE" val="509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{\alpha_j}=s_e\sqrt{\frac{N-c_j}{Nc_j}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9"/>
  <p:tag name="PICTUREFILESIZE" val="484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9769"/>
  <p:tag name="ORIGWIDTH" val="23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left[&#13;&#10;\begin{array}{rrr} 144 &amp; 101 &amp; 130\\&#13;&#10; 120 &amp; 144 &amp; 180\\&#13;&#10; 176 &amp; 211 &amp; 141\\&#13;&#10; 288 &amp; 288 &amp; 374\\&#13;&#10; 144 &amp; 72 &amp; 302\\&#13;&#10;\end{array}&#13;&#10;\right] &amp;=&amp;&#13;&#10;\left[&#13;&#10;\begin{array}{rrr} 187.7 &amp; 187.7 &amp; 187.7 \\&#13;&#10; 187.7 &amp; 187.7 &amp; 187.7 \\&#13;&#10; 187.7 &amp; 187.7 &amp; 187.7 \\&#13;&#10; 187.7 &amp; 187.7 &amp; 187.7 \\&#13;&#10; 187.7 &amp; 187.7 &amp; 187.7 \\&#13;&#10;\end{array}&#13;&#10;\right]\\&#13;&#10; &amp;&amp;+&#13;&#10;\left[&#13;&#10;\begin{array}{rrr} -13.3 &amp; -24.5 &amp; 37.7\\&#13;&#10; -13.3 &amp; -24.5 &amp; 37.7\\&#13;&#10; -13.3 &amp; -24.5 &amp; 37.7\\&#13;&#10; -13.3 &amp; -24.5 &amp; 37.7\\&#13;&#10; -13.3 &amp; -24.5 &amp; 37.7\\&#13;&#10;\end{array}&#13;&#10;\right]\\&#13;&#10; &amp;&amp;+&#13;&#10;\left[&#13;&#10;\begin{array}{rrr} -30.4 &amp; -62.2 &amp; -95.4 \\&#13;&#10; -54.4 &amp; -19.2 &amp; -45.4\\&#13;&#10; 1.6 &amp; 47.8 &amp; -84.4 \\&#13;&#10; 113.6 &amp; 124.8 &amp; 148.6\\&#13;&#10; -30.4 &amp; -91.2 &amp; 76.6\\&#13;&#10;\end{array}&#13;&#10;\right]&#13;&#10;\end{eqnarray*} &#13;&#10;\end{document}&#13;&#10;"/>
  <p:tag name="TEXPOINT" val="latex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s_{\beta_i} = s_e\sqrt{\frac{N-r_i}{N r_i}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7"/>
  <p:tag name="PICTUREFILESIZE" val="469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risc_code_all.ain&#13;&#10;\begin{tabular}{lrrrrrr}&#13;&#10;\hline &amp; \multicolumn{ 6}{c}{Processors } \\&#13;&#10;\cline{2- 7} Benchmarks &amp; RISC I &amp; 68000 &amp; Z8002 &amp; VAX-11/780 &#13;&#10; &amp; PDP-11/70 &amp; C/70 \\&#13;&#10;\hline E-String Search &amp; 140 &amp; 112 &amp; 126 &amp; 98 &amp; 112 &amp; 98 \\&#13;&#10; F-Bit Test &amp; 120 &amp; 144 &amp; 180 &amp; 144 &amp; 168 &amp; 120 \\&#13;&#10; H-Linked List &amp; 176 &amp; 123 &amp; 141 &amp; 211 &amp; 299 &amp; 141 \\&#13;&#10; K-Bit Matrix &amp; 288 &amp; 317 &amp; 374 &amp; 288 &amp; 374 &amp; 317 \\&#13;&#10; I-Quick Sort &amp; 992 &amp; 694 &amp; 1091 &amp; 893 &amp; 1091 &amp; 893 \\&#13;&#10; Ackermann(3,6) &amp; 144 &amp; - &amp; 302 &amp; 72 &amp; 86 &amp; 86 \\&#13;&#10; Recursive Qsort &amp; 2736 &amp; - &amp; 1368 &amp; 1368 &amp; 1642 &amp; 1642 \\&#13;&#10; Puzzle (Subscript) &amp; 2796 &amp; 2516 &amp; 1398 &amp; 1398 &amp; 1398 &amp; 1678 \\&#13;&#10; Puzzle (Pointer) &amp; 752 &amp; - &amp; 602 &amp; 451 &amp; 376 &amp; 376 \\&#13;&#10; SED (Batch Editor) &amp; 17720 &amp; - &amp; 17720 &amp; 10632 &amp; 8860 &amp; 8860 \\&#13;&#10; Towers Hanoi (18) &amp; 96 &amp; - &amp; 240 &amp; 77 &amp; 96 &amp; 67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0"/>
  <p:tag name="PICTUREFILESIZE" val="109726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y_{ij} = \mu+\alpha_j+\beta_i+e_{ij}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3702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(\begin{array}[t]{l}  \sum_{j=1}^a \alpha_j=0\\&#13;&#10;  \sum_{i=1}^b \beta_i=0 &#13;&#10;\end{array} \)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4506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(\mu  =  \bar{y}_{..} \);&#13;&#10;\(\alpha_j  = \bar{y}_{.j} - \bar{y}_{..} \);&#13;&#10;\(\beta_i  = \bar{y}_{i.} - \bar{y}_{..} \)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4"/>
  <p:tag name="PICTUREFILESIZE" val="5133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newcommand{\C}[2]{\left(\begin{array}{c} {#1}\\{#2} \end{array} \right)}\begin{document}&#13;&#10;$\C{k}{2}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218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newcommand{\C}[2]{\left(\begin{array}{c} {#1}\\{#2} \end{array} \right)}\begin{document}&#13;&#10;$\C{k}{3}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"/>
  <p:tag name="PICTUREFILESIZE" val="219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newcommand{\sa}{\mbox{ }\mbox{ }\mbox{ }}&#13;&#10;\[i=1, \ldots, a; \sa j=1, \ldots, b; \sa k=1, \ldots, c; \sa  l=1, \ldots, r;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3"/>
  <p:tag name="PICTUREFILESIZE" val="5068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lcl}&#13;&#10;y_{ijkl} &amp;=&amp; \mu + \alpha_i + \beta_j + \xi_k + \gamma_{ABij}  +\gamma_{ACik} + \gamma_{BCjk} +\\ &#13;&#10;&amp;&amp;+ \gamma_{ABCijk} + e_{ijkl} &#13;&#10;\end{array}&#13;&#10;\]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39"/>
  <p:tag name="PICTUREFILESIZE" val="1256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u = \bar{y}_{....}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"/>
  <p:tag name="PICTUREFILESIZE" val="99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9879"/>
  <p:tag name="ORIGWIDTH" val="25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mbox{SSE} &amp;=&amp; (-30.4)^2+(-54.4)^2+\cdots+(76.6)^2&#13;&#10; = 94365.20&#13;&#10;\end{eqnarray*} &#13;&#10;\end{document}&#13;&#10;"/>
  <p:tag name="TEXPOINT" val="latex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cp{4.25in}} $y_{ijkl}$ &amp;=&amp; Response in the lth replication   with factors \\&#13;&#10;&amp;&amp;A, B, and C at levels i,  j, and k, respectively.\\&#13;&#10; $\mu$ &amp;=&amp; Mean response\\&#13;&#10; $\alpha_i$ &amp;=&amp; Effect of factor A at level i\\&#13;&#10; $\beta_j$ &amp;=&amp; Effect of factor B at level j\\&#13;&#10; $\xi_k$ &amp;=&amp; Effect of factor C at level k\\&#13;&#10; $\gamma_{ABij}$ &amp;=&amp; Interaction between A and B at levels  i and j.\\&#13;&#10; $\gamma_{ABCijk}$ &amp; =&amp; Interaction between A, B, C at  levels i, j, and k.\\&#13;&#10; and so on\\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5"/>
  <p:tag name="PICTUREFILESIZE" val="58725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alpha_i = \bar{y}_{i...} - \bar{y}_{....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64"/>
  <p:tag name="PICTUREFILESIZE" val="1917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Factors and Levels for Page Swap Study\\&#13;&#10;\begin{tabular}{lllll}&#13;&#10;\hline Symbol &amp; Factor &amp; \multicolumn{3}{c}{Levels}\\&#13;&#10;\cline{3-5} &amp;&amp; 1 &amp; 2 &amp; 3 \\&#13;&#10;\hline A &amp; Page Replacement Algorithm &amp; LRUV &amp; FIFO &amp; RAND\\&#13;&#10; D &amp; Deck Arrangement &amp; GROUP &amp; FREQY &amp; ALPHA\\&#13;&#10; P &amp; Problem Program &amp; Small &amp; Medium &amp; Large\\&#13;&#10; M &amp; Memory Pages &amp; 24P &amp; 20P &amp; 16P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6"/>
  <p:tag name="PICTUREFILESIZE" val="57695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l|r|r|r|r|r|r|r|r|r|}&#13;&#10;\hline Algor- &amp; Prog- &amp; \multicolumn{3}{|c|}{GROUP}  &amp; \multicolumn{3}{|c|}{FREQY}  &amp; \multicolumn{3}{|c|}{ALPHA}\\&#13;&#10;\cline{3-11} ithm &amp; ram &amp; 24P &amp; 20P &amp; 16P &amp; 24P &amp; 20P &amp; 16P &amp; 24P &amp; 20P &amp; 16P\\&#13;&#10;\hline LRUV &amp; Small &amp; 32 &amp; 48 &amp; 538 &amp; 52 &amp; 244 &amp; 998 &amp; 59 &amp; 536 &amp; 1348\\&#13;&#10; &amp; Medium &amp; 53 &amp; 81 &amp; 1901 &amp; 112 &amp; 776 &amp; 3621 &amp; 121 &amp; 1879 &amp; 4639\\&#13;&#10; &amp; Large &amp; 142 &amp; 197 &amp; 5689 &amp; 262 &amp; 2625 &amp; 10012 &amp; 980 &amp; 5698 &amp; 12880\\&#13;&#10;\hline FIFO &amp; Small &amp; 49 &amp; 67 &amp; 789 &amp; 79 &amp; 390 &amp; 1373 &amp; 85 &amp; 814 &amp; 1693\\&#13;&#10; &amp; Medium &amp; 100 &amp; 134 &amp; 3152 &amp; 164 &amp; 1255 &amp; 4912 &amp; 206 &amp; 3394 &amp; 5838\\&#13;&#10; &amp; Large &amp; 233 &amp; 350 &amp; 9100 &amp; 458 &amp; 3688 &amp; 13531 &amp; 1633 &amp; 10022 &amp; 17117\\&#13;&#10;\hline RAND &amp; Small &amp; 62 &amp; 100 &amp; 1103 &amp; 111 &amp; 480 &amp; 1782 &amp; 111 &amp; 839 &amp; 2190\\&#13;&#10; &amp; Medium &amp; 96 &amp; 245 &amp; 2807 &amp; 237 &amp; 1502 &amp; 6007 &amp; 286 &amp; 3092 &amp; 7654\\&#13;&#10; &amp; Large &amp; 265 &amp; 2012 &amp; 12429 &amp; 517 &amp; 4870 &amp; 18602 &amp; 1728 &amp;  8834 &amp; 23134\\&#13;&#10;\hline&#13;&#10;\end{tabular}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7"/>
  <p:tag name="PICTUREFILESIZE" val="151866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l|r|r|r|r|r|r|r|r|r|}&#13;&#10;\hline&#13;&#10;Algor- &amp; Prog- &amp; \multicolumn{3}{|c|}{GROUP}  &amp; \multicolumn{3}{|c|}{FREQY}  &amp; \multicolumn{3}{|c|}{ALPHA}\\&#13;&#10;\cline{3-11} ithm &amp; ram &amp; 24P &amp; 20P &amp; 16P &amp; 24P &amp; 20P &amp; 16P &amp; 24P &amp; 20P &amp; 16P\\&#13;&#10;\hline LRUV &amp; Small &amp; 1.51 &amp; 1.68 &amp; 2.73 &amp; 1.72 &amp; 2.39 &amp; 3.00 &amp; 1.77  &amp; 2.73 &amp; 3.13\\&#13;&#10; &amp; Medium &amp; 1.72 &amp; 1.91 &amp; 3.28 &amp; 2.05 &amp; 2.89 &amp; 3.56 &amp; 2.08  &amp; 3.27 &amp; 3.67\\&#13;&#10; &amp; Large &amp; 2.15 &amp; 2.29 &amp; 3.76 &amp; 2.42 &amp; 3.42 &amp; 4.00 &amp; 2.99 &amp; 3.76 &amp; 4.11\\&#13;&#10;\hline FIFO &amp; Small &amp; 1.69 &amp; 1.83 &amp; 2.90 &amp; 1.90 &amp; 2.59 &amp; 3.14 &amp; 1.93  &amp; 2.91 &amp; 3.23\\&#13;&#10; &amp; Medium &amp; 2.00 &amp; 2.13 &amp; 3.50 &amp; 2.21 &amp; 3.10 &amp; 3.69 &amp; 2.31  &amp; 3.53 &amp; 3.77\\&#13;&#10; &amp; Large &amp; 2.37 &amp; 2.54 &amp; 3.96 &amp; 2.66 &amp; 3.57 &amp; 4.13 &amp; 3.21 &amp; 4.00 &amp; 4.23\\&#13;&#10;\hline RAND &amp; Small &amp; 1.79 &amp; 2.00 &amp; 3.04 &amp; 2.05 &amp; 2.68 &amp; 3.25 &amp; 2.05  &amp; 2.92 &amp; 3.34\\&#13;&#10; &amp; Medium &amp; 1.98 &amp; 2.39 &amp; 3.58 &amp; 2.37 &amp; 3.18 &amp; 3.78 &amp; 2.46  &amp; 3.49 &amp; 3.88\\&#13;&#10; &amp; Large &amp; 2.42 &amp; 2.30 &amp; 4.09 &amp; 2.71 &amp; 3.69 &amp; 4.27 &amp; 3.24 &amp; 3.95 &amp; 4.36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7"/>
  <p:tag name="PICTUREFILESIZE" val="14685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alpha_1 = y_{1...} - y_{....} =2.74-2.90=-0.16\]&#13;&#10;\begin{center} Main Effects\\&#13;&#10;\begin{tabular}{crrr}&#13;&#10;\hline &amp; \multicolumn{3}{c}{Level}\\&#13;&#10; Factor &amp; 1 &amp; 2 &amp; 3\\&#13;&#10;\hline A &amp; -0.16 &amp; 0.02 &amp; 0.14\\&#13;&#10; D &amp; -0.36 &amp;0.07 &amp; 0.29 \\&#13;&#10; P &amp; -0.47 &amp; -0.02 &amp; 0.49\\&#13;&#10; M &amp; -0.69 &amp; -0.01 &amp; 0.70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7"/>
  <p:tag name="PICTUREFILESIZE" val="25911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&#13;&#10;\begin{tabular}{lrrrr}&#13;&#10;\hline Compo- &amp; Sum of &amp; \%Variation &amp; DF &amp; Mean \\&#13;&#10; nent &amp; Squares &amp; &amp; &amp;Square \\&#13;&#10;\hline y &amp; 730.01&amp;&amp;81\\&#13;&#10; $\bar{y}$ &amp; 681.21&amp;&amp;1\\&#13;&#10; y-$\bar{y}_{....}$ &amp; 48.80 &amp; 100\% &amp; 80\\&#13;&#10; Main Effects &amp; 45.80 &amp; 93.85\% &amp; 8 &amp; 5.7\\&#13;&#10; A &amp; 1.30 &amp;&amp; 2\\&#13;&#10; D &amp; 6.10 &amp;&amp; 2\\&#13;&#10; P &amp; 12.30 &amp;&amp; 2\\&#13;&#10; M &amp; 26.20 &amp;&amp; 2\\&#13;&#10; First-order Interactions &amp; 2.40 &amp; 4.91\% &amp; 24 &amp; 0.1\\&#13;&#10; AD &amp; 0.07 &amp;&amp; 4\\&#13;&#10; AP &amp; 0.02 &amp;&amp; 4\\&#13;&#10; AM &amp; 0.03 &amp;&amp; 4\\&#13;&#10; DP &amp; 0.15 &amp;&amp; 4\\&#13;&#10; DM &amp; 1.96 &amp;&amp; 4\\&#13;&#10; PM &amp; 0.14 &amp;&amp; 4\\&#13;&#10; Second-order Interactions &amp; 0.48 &amp; 0.98\% &amp; 32 &amp; 0.015\\&#13;&#10; ADP &amp; 0.05 &amp;&amp; 8\\&#13;&#10; ADM &amp; 0.13 &amp;&amp; 8\\&#13;&#10; APM &amp; 0.04 &amp;&amp; 8\\&#13;&#10; DPM &amp; 0.26 &amp;&amp; 8\\&#13;&#10; Third-order Interaction &amp; 0.07 &amp; 0.14\% &amp; 16 &amp; 0.004\\&#13;&#10; (ADPM)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98"/>
  <p:tag name="PICTUREFILESIZE" val="97937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_{ijkl} = \mu +\alpha_i+\beta_j+\gamma_k+\delta_l+\xi_{jl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7"/>
  <p:tag name="PICTUREFILESIZE" val="587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tabular}{lcl} $\mu$ &amp;=&amp; grand mean\\&#13;&#10; $\alpha_i$ &amp;=&amp; Effect of A\\&#13;&#10; $\beta_j$ &amp;=&amp; Effect of D\\&#13;&#10; $\gamma_k$ &amp;=&amp; Effect of P\\&#13;&#10; $\delta_l$ &amp;= &amp; Effect of M\\&#13;&#10; $\xi_{jl}$ &amp;=&amp; Interaction between D and M.&#13;&#10;\end{tabula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5"/>
  <p:tag name="PICTUREFILESIZE" val="20379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&#13;&#10;\begin{tabular}{|rr|rrr|}&#13;&#10;\hline &amp;&amp; \multicolumn{3}{|c|}{M}\\&#13;&#10; &amp;&amp; 1 &amp; 2 &amp; 3\\&#13;&#10;\hline D &amp; 1 &amp; 0.11 &amp; -0.30 &amp; 0.19\\&#13;&#10;  &amp; 2 &amp; -0.05 &amp; 0.09 &amp; -0.04\\&#13;&#10; &amp; 3 &amp; -0.06 &amp; 0.21 &amp; -0.15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7"/>
  <p:tag name="PICTUREFILESIZE" val="1212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812"/>
  <p:tag name="ORIGWIDTH" val="16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sum_{i,j} y_{ij}^2 &amp;=&amp;&#13;&#10;\sum_{i,j} \mu^2 +&#13;&#10;\sum_{i,j} \alpha_j^2+&#13;&#10;\sum_{i,j} e_{ij}^2 \\&#13;&#10; &amp;&amp;+\mbox{Cross product terms}&#13;&#10;\end{eqnarray*}&#13;&#10;&#13;&#10;\end{document}&#13;&#10;"/>
  <p:tag name="TEXPOINT" val="latex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l|r|r|r|r|r|r|r|r|r|}&#13;&#10;\hline Algor- &amp; Prog- &amp; \multicolumn{3}{|c|}{GROUP}  &amp; \multicolumn{3}{|c|}{FREQY}  &amp; \multicolumn{3}{|c|}{ALPHA}\\&#13;&#10;\cline{3-11} ithm &amp; ram &amp; 24P &amp; 20P &amp; 16P &amp; 24P &amp; 20P &amp; 16P &amp; 24P &amp; 20P &amp; 16P\\&#13;&#10;\hline LRUV &amp; Small &amp; 0.18 &amp; 0.08 &amp; -0.07 &amp; 0.11 &amp; -0.04 &amp; -0.02  &amp; -0.05 &amp; -0.04 &amp; 0.01\\&#13;&#10; &amp; Medium &amp; -0.05 &amp; -0.13 &amp; 0.04 &amp; 0.01 &amp; 0.02 &amp; 0.10 &amp; -0.18  &amp; 0.07 &amp; 0.11\\&#13;&#10; &amp; Large &amp; -0.13 &amp; -0.26 &amp; 0.01 &amp; -0.14 &amp; 0.04 &amp; 0.03 &amp; 0.22  &amp; 0.04 &amp; 0.04\\&#13;&#10;\hline FIFO &amp; Small &amp; 0.17 &amp; 0.04 &amp; 0.09 &amp; 0.11 &amp; -0.02 &amp; -0.07 &amp;  -0.08 &amp; -0.04 &amp; -0.08\\&#13;&#10; &amp; Medium &amp; 0.05 &amp; -0.10 &amp; 0.07 &amp; -0.02 &amp; 0.04 &amp; 0.05 &amp; -0.13  &amp; 0.14 &amp; 0.02\\&#13;&#10; &amp; Large &amp; -0.10 &amp; -0.20 &amp; 0.02 &amp; -0.00 &amp; 0.00 &amp; -0.03 &amp; 0.25  &amp; 0.09 &amp; -0.02\\&#13;&#10;\hline RAND &amp; Small &amp; 0.16 &amp; 0.09 &amp; -0.06 &amp; 0.14 &amp; -0.05 &amp; -0.07  &amp; -0.08 &amp; -0.08 &amp; -0.08\\&#13;&#10; &amp; Medium &amp; -0.10 &amp; 0.04 &amp; 0.04 &amp; -0.02 &amp; 0.00 &amp; 0.01 &amp; -0.11  &amp; -0.02 &amp; -0.02\\&#13;&#10; &amp; Large &amp; -0.17 &amp; 0.44 &amp; 0.04 &amp; -0.15 &amp; 0.00 &amp; -0.01 &amp; 0.16  &amp; -0.08 &amp; -0.01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32"/>
  <p:tag name="PICTUREFILESIZE" val="121225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llllll}&#13;&#10;\mbox{LPS} = 2.90 + &amp; A\left\{&#13;&#10;\begin{array}{r}&#13;&#10;$-$0.16\\&#13;&#10;+0.02\\&#13;&#10;+0.14&#13;&#10;\end{array}&#13;&#10;\right. %}&#13;&#10;+ &amp; D\left\{&#13;&#10;\begin{array}{r}&#13;&#10;$-$0.36\\&#13;&#10;+0.07\\&#13;&#10;+0.29&#13;&#10;\end{array}\right. %}&#13;&#10;+ &amp; P\left\{&#13;&#10;\begin{array}{r}&#13;&#10;$-$0.47\\&#13;&#10;$-$0.02\\&#13;&#10;+0.49&#13;&#10;\end{array}&#13;&#10;\right. %}&#13;&#10;+ &amp; M \left\{&#13;&#10;\begin{array}{r}&#13;&#10;$-$0.69\\&#13;&#10;$-$0.01\\&#13;&#10;+0.70&#13;&#10;\end{array}&#13;&#10;\right. %}&#13;&#10;\\&#13;&#10;\begin{array}{l}&#13;&#10;\mbox{Log (Pages%)&#13;&#10;}\\&#13;&#10;\mbox{%(&#13;&#10;Swapped)}&#13;&#10;\end{array} &amp;&#13;&#10;\begin{array}{l}&#13;&#10;\mbox{Replacement}\\&#13;&#10;\mbox{Algorithm}\\&#13;&#10;\mbox{1. LRUV}\\&#13;&#10;\mbox{2. FIFO}\\&#13;&#10;\mbox{3. RAND}\\&#13;&#10;\end{array}&#13;&#10; &amp; &#13;&#10;\begin{array}{l}&#13;&#10;\mbox{1. GROUP}\\&#13;&#10;\mbox{2. FREQY}\\&#13;&#10;\mbox{3. ALPHA}\\&#13;&#10;\end{array} &#13;&#10;&amp;&#13;&#10;\begin{array}{l}&#13;&#10;\mbox{1. Small}\\&#13;&#10;\mbox{2. Medium}\\&#13;&#10;\mbox{3. Large}&#13;&#10;\end{array}&#13;&#10;&amp;&#13;&#10;\begin{array}{l}&#13;&#10;\mbox{1. 24P}\\&#13;&#10;\mbox{2. 20P}\\&#13;&#10;\mbox{3. 16P}&#13;&#10;\end{array}&#13;&#10;\end{array} \]&#13;&#10;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6"/>
  <p:tag name="PICTUREFILESIZE" val="51153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+  D &#13;&#10;\overbrace{&#13;&#10;\left\{&#13;&#10;\begin{array}{rrr}&#13;&#10;$-$0.27 &amp; 1.40 &amp; 1.30\\&#13;&#10;$-$0.60 &amp; 0.80 &amp; $-$0.20\\&#13;&#10;3.30 &amp; $-$2.20 &amp; $-$1.10&#13;&#10;\end{array}&#13;&#10;\right. %}&#13;&#10;}^M&#13;&#10;\pm 0.12\\&#13;&#10;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148"/>
  <p:tag name="PICTUREFILESIZE" val="265262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newcommand{\CS}[1]{\begin{tabular}{|c|}\hline #1\\ \hline \end{tabular}}&#13;&#10;\begin{document}&#13;&#10;\begin{center}&#13;&#10;\begin{tabular}{rrrrrrrrr}&#13;&#10;\hline No.&amp; A  &amp; B  &amp; C  &amp; D  &amp; E &amp; $T_W$ &amp; $T_I$ &amp; $T_B$\\&#13;&#10;\hline  1 &amp; -1 &amp; -1 &amp; -1 &amp; -1 &amp; 1 &amp; 15.0 &amp; 25.0 &amp; 15.2\\&#13;&#10;  2 &amp; 1 &amp; -1 &amp; -1 &amp; -1 &amp; -1 &amp; 11.0 &amp; 41.0 &amp; 3.0\\&#13;&#10;  3 &amp; -1 &amp; 1 &amp; -1 &amp; -1 &amp; -1 &amp; 25.0 &amp; 36.0 &amp; 21.0\\&#13;&#10;  4 &amp; 1 &amp; 1 &amp; -1 &amp; -1 &amp; 1 &amp; 10.0 &amp; 15.7 &amp; 8.6\\&#13;&#10;  5 &amp; -1 &amp; -1 &amp; 1 &amp; -1 &amp; -1 &amp; 14.0 &amp; 63.9 &amp;7.5\\&#13;&#10;  6 &amp; 1 &amp; -1 &amp; 1 &amp; -1 &amp; 1 &amp; 10.0 &amp; 13.2 &amp;7.5\\&#13;&#10;  7 &amp; \CS{-1} &amp; \CS{1} &amp; \CS{1} &amp; \CS{-1} &amp; \CS{1} &amp; &#13;&#10;\CS{28.0} &amp; 36.3 &amp;20.2\\&#13;&#10;  8 &amp; 1 &amp; 1 &amp; 1 &amp; -1 &amp; -1 &amp; 11.0 &amp; 23.0 &amp; 3.0\\&#13;&#10;  9 &amp; -1 &amp; -1 &amp; -1 &amp; 1 &amp; -1 &amp; 14.0 &amp; 66.1 &amp; 6.4\\&#13;&#10;  10 &amp; 1 &amp; -1 &amp; -1 &amp; 1 &amp; 1 &amp; 10.0 &amp; 9.1 &amp; 8.4\\&#13;&#10;  11 &amp; \CS{-1} &amp; \CS{1} &amp; \CS{-1} &amp; \CS{1} &amp; \CS{1} &amp; \CS{27.0} &amp; 34.6 &amp; 15.7\\&#13;&#10;  12 &amp; 1 &amp; 1 &amp; -1 &amp; 1 &amp; -1 &amp; 11.0 &amp; 23.0 &amp; 3.0\\&#13;&#10;  13 &amp; -1 &amp; -1 &amp; 1 &amp; 1 &amp; 1 &amp; 14.0 &amp; 26.0 &amp; 12.0\\&#13;&#10;  14 &amp; 1 &amp; -1 &amp; 1 &amp; 1 &amp; -1 &amp; 11.0 &amp; 38.0 &amp; 2.0\\&#13;&#10;  15 &amp; -1 &amp; 1 &amp; 1 &amp; 1 &amp; -1 &amp; 25.0 &amp; 35.0 &amp; 17.2\\&#13;&#10;  16 &amp; 1 &amp; 1 &amp; 1 &amp; 1 &amp; 1 &amp; 11.0 &amp; 22.0 &amp; 2.0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83"/>
  <p:tag name="PICTUREFILESIZE" val="71483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newcommand{\CS}[1]{\begin{tabular}{|c|}\hline #1\\ \hline \end{tabular}}&#13;&#10;\newcommand{\CR}[1]{\begin{tabular}{|c|}\hline #1\\ \hline \end{tabular}}&#13;&#10;\begin{document}&#13;&#10;\begin{center}&#13;&#10;\begin{tabular}{rrrrrrrrr}&#13;&#10;\hline No.&amp; A  &amp; B  &amp; C  &amp; D  &amp; E &amp; $T_W$ &amp; $T_I$ &amp; $T_B$\\&#13;&#10;\hline  7 &amp; \CS{-1} &amp; \CS{1} &amp; 1 &amp; -1 &amp; \CS{1} &amp; 28.0 &amp; 36.3 &amp;20.2\\&#13;&#10;  11 &amp; \CS{-1} &amp; \CS{1} &amp; -1 &amp; 1 &amp; \CS{1} &amp; 27.0 &amp; 34.6 &amp; 15.7\\&#13;&#10;  15 &amp; \CS{-1} &amp; \CS{1} &amp; 1 &amp; 1 &amp; -1 &amp; 25.0 &amp; 35.0 &amp; 17.2\\&#13;&#10; 3 &amp; \CS{-1} &amp; \CS{1} &amp; -1 &amp; -1 &amp; -1 &amp; 25.0 &amp; 36.0 &amp; 21.0\\&#13;&#10;  1 &amp; \CS{-1} &amp; -1 &amp; -1 &amp; -1 &amp; 1 &amp; 15.0 &amp; 25.0 &amp; 15.2\\&#13;&#10;  5 &amp; \CS{-1} &amp; -1 &amp; 1 &amp; -1 &amp; -1 &amp; 14.0 &amp; 63.9 &amp;7.5\\&#13;&#10;  9 &amp; \CS{-1} &amp; -1 &amp; -1 &amp; 1 &amp; -1 &amp; 14.0 &amp; 66.1 &amp; 6.4\\&#13;&#10;  13 &amp; \CS{-1} &amp; -1 &amp; 1 &amp; 1 &amp; 1 &amp; 14.0 &amp; 26.0 &amp; 12.0\\&#13;&#10;  2 &amp; \CR{1} &amp; -1 &amp; -1 &amp; -1 &amp; -1 &amp; 11.0 &amp; 41.0 &amp; 3.0\\&#13;&#10;  8 &amp; \CR{1} &amp; 1 &amp; 1 &amp; -1 &amp; -1 &amp; 11.0 &amp; 23.0 &amp; 3.0\\&#13;&#10;  12 &amp; \CR{1} &amp; 1 &amp; -1 &amp; 1 &amp; -1 &amp; 11.0 &amp; 23.0 &amp; 3.0\\&#13;&#10;  14 &amp; \CR{1} &amp; -1 &amp; 1 &amp; 1 &amp; -1 &amp; 11.0 &amp; 38.0 &amp; 2.0\\&#13;&#10;  16 &amp; \CR{1} &amp; 1 &amp; 1 &amp; 1 &amp; \CR{1} &amp; 11.0 &amp; 22.0 &amp; 2.0\\&#13;&#10;  6 &amp; \CR{1} &amp; -1 &amp; 1 &amp; -1 &amp; \CR{1} &amp; 10.0 &amp; 13.2 &amp;7.5\\&#13;&#10;  4 &amp; \CR{1} &amp; 1 &amp; \CR{-1} &amp; -1 &amp; \CR{1} &amp; 10.0 &amp; 15.7 &amp; 8.6\\&#13;&#10;  10 &amp; \CR{1} &amp; -1 &amp; \CR{-1} &amp; 1 &amp; \CR{1} &amp; 10.0 &amp; 9.1 &amp; 8.4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9"/>
  <p:tag name="PICTUREFILESIZE" val="7327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rrr|r|}&#13;&#10;\hline &amp; \multicolumn{3}{|c|}{Level} &amp; Range of\\&#13;&#10;\cline{2-4} Factor &amp; 1 &amp; 2 &amp; 3 &amp; of Averages \\&#13;&#10;\hline Replacement Algorithm &amp; 2056 &amp; 2986 &amp; 3781 &amp; 1725 \\&#13;&#10; Deck Arrangement &amp; 1584 &amp; 2913 &amp; 4326 &amp; 2742 \\&#13;&#10; Problem Program &amp; 592 &amp; 2047 &amp; 6185 &amp; 5593 \\&#13;&#10; Memory Size &amp; 305 &amp; 2006 &amp; 6512 &amp; 6207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3"/>
  <p:tag name="PICTUREFILESIZE" val="69166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newcommand{\CS}[1]{\begin{tabular}{|c|}\hline #1\\ \hline \end{tabular}}&#13;&#10;\begin{document}&#13;&#10;\begin{center}&#13;&#10;\begin{tabular}{rrrrrrr}&#13;&#10;\hline No.&amp; A  &amp; B  &amp; C  &amp; D  &amp; E &amp; $T$\\&#13;&#10;\hline  1 &amp; -1 &amp; -1 &amp; -1 &amp; -1 &amp; 1   &amp; 13.2\\&#13;&#10;  2 &amp; 1 &amp; -1 &amp; -1 &amp; -1 &amp; -1  &amp; 4.0\\&#13;&#10;  3 &amp; -1 &amp; 1 &amp; -1 &amp; -1 &amp; -1  &amp; 22.0\\&#13;&#10;  4 &amp; 1 &amp; 1 &amp; -1 &amp; -1 &amp; 1   &amp; 9.6\\&#13;&#10;  5 &amp; -1 &amp; -1 &amp; 1 &amp; -1 &amp; -1  &amp;6.5\\&#13;&#10;  6 &amp; 1 &amp; -1 &amp; 1 &amp; -1 &amp; 1  &amp;8.5\\&#13;&#10;  7 &amp; -1 &amp; 1 &amp; 1 &amp; -1 &amp; 1 &amp; &#13;&#10;21.2\\&#13;&#10;  8 &amp; 1 &amp; 1 &amp; 1 &amp; -1 &amp; -1 &amp; 2.0\\&#13;&#10;  9 &amp; -1 &amp; -1 &amp; -1 &amp; 1 &amp; -1  &amp; 7.4\\&#13;&#10;  10 &amp; 1 &amp; -1 &amp; -1 &amp; 1 &amp; 1 &amp; 7.4\\&#13;&#10;  11 &amp; -1 &amp; 1 &amp; -1 &amp; 1 &amp; 1  &amp; 14.7\\&#13;&#10;  12 &amp; 1 &amp; 1 &amp; -1 &amp; 1 &amp; -1  &amp; 4.0\\&#13;&#10;  13 &amp; -1 &amp; -1 &amp; 1 &amp; 1 &amp; 1  &amp; 13.0\\&#13;&#10;  14 &amp; 1 &amp; -1 &amp; 1 &amp; 1 &amp; -1  &amp; 3.0\\&#13;&#10;  15 &amp; -1 &amp; 1 &amp; 1 &amp; 1 &amp; -1 &amp;  18.2\\&#13;&#10;  16 &amp; 1 &amp; 1 &amp; 1 &amp; 1 &amp; 1 &amp; 3.0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9"/>
  <p:tag name="PICTUREFILESIZE" val="35982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D &amp; E &amp; F &amp; G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16958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y &amp;=&amp; q_{0} + q_A x_A + q_B x_B + q_C x_C + q_D x_D \\&#13;&#10; &amp;&amp;+ q_E x_E + q_F x_F + q_G x_G &#13;&#10;\end{eqnarray*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5"/>
  <p:tag name="PICTUREFILESIZE" val="10499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A &amp;=&amp; \sum_i y_i x_{Ai} \\&#13;&#10; &amp;=&amp; \frac{-y_1+y_2-y_3+y_4-y_5+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1140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760"/>
  <p:tag name="ORIGWIDTH" val="10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SSY}=\mbox{SS0}+\mbox{SSA}+\mbox{SSE} \]&#13;&#10;\end{document}&#13;&#10;"/>
  <p:tag name="TEXPOINT" val="latex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B &amp;=&amp; \sum_i y_i x_{Bi} \\&#13;&#10; &amp;=&amp; \frac{-y_1-y_2+y_3+y_4-y_5-y_6+y_7+y_8}{8} &#13;&#10;\end{eqnarray*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9"/>
  <p:tag name="PICTUREFILESIZE" val="11278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lrrrrrrrr}&#13;&#10;\hline I &amp; A &amp; B &amp; C &amp; D &amp; E &amp; F &amp; G &amp; y\\&#13;&#10;\hline 1 &amp; -1 &amp; -1 &amp; -1 &amp; 1 &amp; 1 &amp; 1 &amp; -1 &amp; 20\\&#13;&#10; 1 &amp; 1 &amp; -1 &amp; -1 &amp; -1 &amp; -1 &amp; 1 &amp; 1 &amp; 35\\&#13;&#10; 1 &amp; -1 &amp; 1 &amp; -1 &amp; -1 &amp; 1 &amp; -1 &amp; 1 &amp; 7\\&#13;&#10; 1 &amp; 1 &amp; 1 &amp; -1 &amp; 1 &amp; -1 &amp; -1 &amp; -1 &amp; 42\\&#13;&#10; 1 &amp; -1 &amp; -1 &amp; 1 &amp; 1 &amp; -1 &amp; -1 &amp; 1 &amp; 36\\&#13;&#10; 1 &amp; 1 &amp; -1 &amp; 1 &amp; -1 &amp; 1 &amp; -1 &amp; -1 &amp; 50\\&#13;&#10; 1 &amp; -1 &amp; 1 &amp; 1 &amp; -1 &amp; -1 &amp; 1 &amp; -1 &amp; 45\\&#13;&#10; 1 &amp; 1 &amp; 1 &amp; 1 &amp; 1 &amp; 1 &amp; 1 &amp; 1 &amp; 82\\&#13;&#10;\hline 317 &amp; 101 &amp; 35 &amp; 109 &amp; 43 &amp; 1 &amp; 47 &amp; 3 &amp; Total\\&#13;&#10; 39.62 &amp; 12.62 &amp; 4.37 &amp; 13.62 &amp; 5.37 &amp; 0.125 &amp; 5.87 &amp; 0.37 &amp; Total/8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3"/>
  <p:tag name="PICTUREFILESIZE" val="5929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ABC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7"/>
  <p:tag name="PICTUREFILESIZE" val="19458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crrrrrrr}&#13;&#10;\hline Expt No. &amp; A &amp; B &amp; C &amp; AB &amp; AC &amp; BC &amp; D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3"/>
  <p:tag name="PICTUREFILESIZE" val="18349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A &amp;=&amp; \sum_i y_i x_{Ai} \\&#13;&#10; &amp;=&amp; \frac{-y_1+y_2-y_3+y_4-y_5+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11403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q_{D} &amp;=&amp; \sum_i y_ix_{Di} \\&#13;&#10; &amp;=&amp; \frac{-y_1+y_2+y_3-y_4+y_5-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9"/>
  <p:tag name="PICTUREFILESIZE" val="11306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q_{ABC}&amp;=&amp;\sum_i y_i x_{Ai} x_{Bi} x_{Ci} \\&#13;&#10; &amp;=&amp; \frac{-y_1+y_2+y_3-y_4+y_5-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1"/>
  <p:tag name="PICTUREFILESIZE" val="13167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q_D =q_{ABC}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9"/>
  <p:tag name="PICTUREFILESIZE" val="174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q_D &amp;+&amp; q_{ABC} =\sum_i y_i x_{Ai} x_{Bi} x_{Ci} \\&#13;&#10; &amp;=&amp; \frac{-y_1+y_2+y_3-y_4+y_5-y_6-y_7+y_8}{8} &#13;&#10;\end{eqnarray*}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9"/>
  <p:tag name="PICTUREFILESIZE" val="1377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&#13;&#10;\normalsize  q_A &amp;=&amp; q_{BCD} = \sum_i y_i x_{Ai} \\&#13;&#10; &amp;=&amp; \frac{-y_1+y_2-y_3+y_4-y_5+y_6-y_7+y_8}{8}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124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2266"/>
  <p:tag name="ORIGWIDTH" val="19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y_{ij}=\mu+\alpha_j+e_{ij} \]&#13;&#10;\[y_{ij}^2 = \mu^2 + \alpha_j^2+e_{ij}^2+2\mu\alpha_j+2\mu e_{ij}  + 2\alpha_j e_{ij} \]&#13;&#10;&#13;&#10;\end{document}&#13;&#10;"/>
  <p:tag name="TEXPOINT" val="latex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Rightarrow A=BCD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8"/>
  <p:tag name="PICTUREFILESIZE" val="202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A=BCD, B=ACD, C=ABD, AB=CD, AC=BD,\\&#13;&#10; BC=AD, ABC=D,  and I=ABCD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2"/>
  <p:tag name="PICTUREFILESIZE" val="1253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Another $2^{4-1}$ Experimental Design\\&#13;&#10;\begin{tabular}{crrrrrrr}&#13;&#10;\hline Expt No. &amp; A &amp; B &amp; C &amp; D &amp; AC &amp; BC &amp; ABC\\&#13;&#10;\hline 1 &amp; -1 &amp; -1 &amp; -1 &amp; 1 &amp; 1 &amp; 1 &amp; -1\\&#13;&#10; 2 &amp; 1 &amp; -1 &amp; -1 &amp; -1 &amp; -1 &amp; 1 &amp; 1\\&#13;&#10; 3 &amp; -1 &amp; 1 &amp; -1 &amp; -1 &amp; 1 &amp; -1 &amp; 1\\&#13;&#10; 4 &amp; 1 &amp; 1 &amp; -1 &amp; 1 &amp; -1 &amp; -1 &amp; -1\\&#13;&#10; 5 &amp; -1 &amp; -1 &amp; 1 &amp; 1 &amp; -1 &amp; -1 &amp; 1\\&#13;&#10; 6 &amp; 1 &amp; -1 &amp; 1 &amp; -1 &amp; 1 &amp; -1 &amp; -1\\&#13;&#10; 7 &amp; -1 &amp; 1 &amp; 1 &amp; -1 &amp; -1 &amp; 1 &amp; -1\\&#13;&#10; 8 &amp; 1 &amp; 1 &amp; 1 &amp; 1 &amp; 1 &amp; 1 &amp; 1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0"/>
  <p:tag name="PICTUREFILESIZE" val="24984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I=ABD, A=BD, B=AD, C=ABCD,\\&#13;&#10; D=AB, AC=BCD, BC=ACD, ABC=CD&#13;&#10;\end{center}&#13;&#10;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1"/>
  <p:tag name="PICTUREFILESIZE" val="11532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I=ABCD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854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A=A^2BCD = BCD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5"/>
  <p:tag name="PICTUREFILESIZE" val="379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B = AB^2CD = ACD \]&#13;&#10;\[ C = ABC^2D = ABD \]&#13;&#10;\[ D = ABCD^2 = ABC \]&#13;&#10;\[ AB = A^2B^2CD = CD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9"/>
  <p:tag name="PICTUREFILESIZE" val="1564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D=AB, E=AC, F=BC, G=ABC \]&#13;&#10;\[\Rightarrow I=ABD, I=ACE, I=BCF, I=ABCG \]&#13;&#10;\[\Rightarrow I=ABD=ACE=BCF=ABCG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1"/>
  <p:tag name="PICTUREFILESIZE" val="20033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I&amp;=&amp;ABD=ACE=BCF=ABCG=BCDE\\&#13;&#10; &amp;=&amp;ACDF=CDG=ABEF=BEG\\&#13;&#10; &amp;=&amp;AFG=DEF=ADEG=BDFG\\&#13;&#10; &amp;=&amp;CEFG=ABCDEFG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1"/>
  <p:tag name="PICTUREFILESIZE" val="23894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A&amp;=&amp;BD=CE=ABCF=BCG=ABCDE\\&#13;&#10; &amp;=&amp;CDF=ACDG=BEF=ABEG\\&#13;&#10; &amp;=&amp;FG=ADEF=DEG=ABDFG\\&#13;&#10; &amp;=&amp;ACEFG=BCDEFG\\&#13;&#10;\end{eqnarray*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5"/>
  <p:tag name="PICTUREFILESIZE" val="2400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334"/>
  <p:tag name="ORIGWIDTH" val="10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SS0}=\sum_{i=1}^r \sum_{j=1}^a \mu^2 = ar\mu^2 \]&#13;&#10;\end{document}&#13;&#10;"/>
  <p:tag name="TEXPOINT" val="latex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A=BCD, B=ACD, C=ABD, AB=CD, AC=BD,\\&#13;&#10; BC=AD, ABC=D,  and I=ABCD&#13;&#10;\end{center} 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2"/>
  <p:tag name="PICTUREFILESIZE" val="12533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I&amp;=&amp;ABD=ACE=BCF=ABCG=BCDE\\&#13;&#10; &amp;=&amp;ACDF=CDG=ABEF=BEG\\&#13;&#10; &amp;=&amp;AFG=DEF=ADEG=BDFG\\&#13;&#10; &amp;=&amp;ABDG=CEFG=ABCDEFG&#13;&#10;\end{eqnarray*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1"/>
  <p:tag name="PICTUREFILESIZE" val="25431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Factors and Levels\\&#13;&#10;\begin{tabular}{|l|l|r|r|}&#13;&#10;\hline &amp; Factor &amp; -Level &amp; +Level\\&#13;&#10;\hline A &amp; Program &amp; Latex &amp; troff-me\\&#13;&#10; B &amp; Bytes &amp; 2100 &amp; 25000\\&#13;&#10; C &amp; Equations &amp; 0 &amp; 10\\&#13;&#10; D &amp; Floats &amp; 0 &amp; 10\\&#13;&#10; E &amp; Tables &amp; 0 &amp; 10\\&#13;&#10; F &amp; Footnotes &amp; 0 &amp; 10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61"/>
  <p:tag name="PICTUREFILESIZE" val="26949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|l|l|r|r|}&#13;&#10;\hline&#13;&#10;\multicolumn{2}{|c|}{Factor} &amp; Effect &amp; \% Variation\\&#13;&#10;\hline B &amp; Bytes &amp; 12.0 &amp; 39.4\%\\&#13;&#10; A &amp; Program &amp; 9.4 &amp; 24.4\%\\&#13;&#10; C &amp; Equations &amp; 7.5 &amp; 15.6\%\\&#13;&#10; AC &amp; Program &amp; &amp;\\&#13;&#10; &amp;$\times$  Equations &amp; 7.2 &amp; 14.4\%\\&#13;&#10; E &amp; Tables &amp; 3.5 &amp; 3.4\%\\&#13;&#10; F &amp; Footnotes &amp; 1.6 &amp; 0.70\%\\&#13;&#10;\hline&#13;&#10;\end{tabular}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59239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 CPU Time\\&#13;&#10;\begin{tabular}{|l|r|r|}&#13;&#10;\hline Program &amp; \multicolumn{2}{|c|}{\# of Equations}\\&#13;&#10;\cline{2-3} &amp;-1(0) &amp; 1(10)\\&#13;&#10;\hline -1(Latex) &amp; -9.7 &amp; -9.1\\&#13;&#10; 1(Troff) &amp; -5.3 &amp; 24.1\\&#13;&#10;\hline&#13;&#10;\end{tabular}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3"/>
  <p:tag name="PICTUREFILESIZE" val="15539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Factors and Levels in the Scheduler Design Study\\&#13;&#10;\begin{tabular}{llll}&#13;&#10;\hline Symbol &amp; Factor &amp; Level -1 &amp; Level 1\\&#13;&#10;\hline A &amp; Preemption &amp; No &amp; Yes\\&#13;&#10; B &amp; Time Slice &amp; Small &amp; Large \\&#13;&#10;C &amp; Queue Assignment &amp; One Queue &amp; Two Queues\\&#13;&#10; D &amp; Requeueing &amp; Two Queues &amp; Five Queues\\&#13;&#10; E &amp; Fairness &amp; Off &amp; On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2"/>
  <p:tag name="PICTUREFILESIZE" val="67003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rrrrrrrrr}&#13;&#10;\hline No.&amp; A  &amp; B  &amp; C  &amp; D  &amp; E &amp; $T_W$ &amp; $T_I$ &amp; $T_B$\\&#13;&#10;\hline  1 &amp; -1 &amp; -1 &amp; -1 &amp; -1 &amp; 1 &amp; 15.0 &amp; 25.0 &amp; 15.2\\&#13;&#10;  2 &amp; 1 &amp; -1 &amp; -1 &amp; -1 &amp; -1 &amp; 11.0 &amp; 41.0 &amp; 3.0\\&#13;&#10;  3 &amp; -1 &amp; 1 &amp; -1 &amp; -1 &amp; -1 &amp; 25.0 &amp; 36.0 &amp; 21.0\\&#13;&#10;  4 &amp; 1 &amp; 1 &amp; -1 &amp; -1 &amp; 1 &amp; 10.0 &amp; 15.7 &amp; 8.6\\&#13;&#10;  5 &amp; -1 &amp; -1 &amp; 1 &amp; -1 &amp; -1 &amp; 14.0 &amp; 63.9 &amp;7.5\\&#13;&#10;  6 &amp; 1 &amp; -1 &amp; 1 &amp; -1 &amp; 1 &amp; 10.0 &amp; 13.2 &amp;7.5\\&#13;&#10;  7 &amp; -1 &amp; 1 &amp; 1 &amp; -1 &amp; 1 &amp; 28.0 &amp; 36.3 &amp;20.2\\&#13;&#10;  8 &amp; 1 &amp; 1 &amp; 1 &amp; -1 &amp; -1 &amp; 11.0 &amp; 23.0 &amp; 3.0\\&#13;&#10;  9 &amp; -1 &amp; -1 &amp; -1 &amp; 1 &amp; -1 &amp; 14.0 &amp; 66.1 &amp; 6.4\\&#13;&#10;  10 &amp; 1 &amp; -1 &amp; -1 &amp; 1 &amp; 1 &amp; 10.0 &amp; 9.1 &amp; 8.4\\&#13;&#10;  11 &amp; -1 &amp; 1 &amp; -1 &amp; 1 &amp; 1 &amp; 27.0 &amp; 34.6 &amp; 15.7\\&#13;&#10;  12 &amp; 1 &amp; 1 &amp; -1 &amp; 1 &amp; -1 &amp; 11.0 &amp; 23.0 &amp; 3.0\\&#13;&#10;  13 &amp; -1 &amp; -1 &amp; 1 &amp; 1 &amp; 1 &amp; 14.0 &amp; 26.0 &amp; 12.0\\&#13;&#10;  14 &amp; 1 &amp; -1 &amp; 1 &amp; 1 &amp; -1 &amp; 11.0 &amp; 38.0 &amp; 2.0\\&#13;&#10;  15 &amp; -1 &amp; 1 &amp; 1 &amp; 1 &amp; -1 &amp; 25.0 &amp; 35.0 &amp; 17.2\\&#13;&#10;  16 &amp; 1 &amp; 1 &amp; 1 &amp; 1 &amp; 1 &amp; 11.0 &amp; 22.0 &amp; 2.0\\&#13;&#10;\hline&#13;&#10;\end{tabular}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19"/>
  <p:tag name="PICTUREFILESIZE" val="65117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scda.ain&#13;&#10;\begin{tabular}{|c|c|c|c|}&#13;&#10;\hline Confounded &amp; $T_W$ &amp; $T_I$ &amp; $T_B$\\&#13;&#10;\begin{tabular}{rr}&#13;&#10;\hline&#13;&#10;\multicolumn{2}{c}{Effects}\\&#13;&#10; 1 &amp; 2\\&#13;&#10;\hline I  &amp; ABCDE\\&#13;&#10; A  &amp; BCDE\\&#13;&#10; B  &amp; ACDE\\&#13;&#10; C  &amp; ABDE\\&#13;&#10; D  &amp; ABCE\\&#13;&#10; AB  &amp; CDE\\&#13;&#10; AC  &amp; BDE\\&#13;&#10; AD  &amp; BCE\\&#13;&#10; BC  &amp; ADE\\&#13;&#10; BD  &amp; ACE\\&#13;&#10; CD  &amp; ABE\\&#13;&#10; DE &amp; ABC  \\&#13;&#10; CE &amp; ABD  \\&#13;&#10;  BE &amp; ACD  \\&#13;&#10;  AE &amp; BCD  \\&#13;&#10;  E &amp; ABCD \\&#13;&#10;\end{tabular} &amp;&#13;&#10;\begin{tabular}{rr}&#13;&#10;\hline Esti-&amp; Perc.\\&#13;&#10; mate &amp; Var.\\&#13;&#10;\hline  15.44 &amp; \\&#13;&#10;  -4.81 &amp; 55.5\% \\&#13;&#10;  3.06 &amp; 22.5\% \\&#13;&#10;  0.06 &amp; 0.0\% \\&#13;&#10;  -0.06 &amp; 0.0\% \\&#13;&#10;  -2.94 &amp; 20.7\% \\&#13;&#10;  0.06 &amp; 0.0\% \\&#13;&#10;  0.19 &amp; 0.1\% \\&#13;&#10;  0.19 &amp; 0.1\% \\&#13;&#10;  0.06 &amp; 0.0\% \\&#13;&#10;  -0.19 &amp; 0.1\% \\&#13;&#10;  -0.06 &amp; 0.0\% \\&#13;&#10;  0.06 &amp; 0.0\% \\&#13;&#10;  0.31 &amp; 0.2\% \\&#13;&#10;  -0.56 &amp; 0.8\% \\&#13;&#10;  0.19 &amp; 0.1\% \\&#13;&#10;\end{tabular} &amp;&#13;&#10;\begin{tabular}{rr}&#13;&#10;\hline Esti-&amp; Perc.\\&#13;&#10; mate &amp; Var.\\&#13;&#10;\hline  31.74 &amp; \\&#13;&#10;  -8.62 &amp; 31.0\% \\&#13;&#10;  -3.54 &amp; 5.2\% \\&#13;&#10;  0.43 &amp; 0.1\% \\&#13;&#10;  -0.02 &amp; 0.0\% \\&#13;&#10;  1.34 &amp; 0.8\% \\&#13;&#10; 0.49 &amp; 0.1\% \\&#13;&#10;  -0.08 &amp; 0.0\% \\&#13;&#10;  0.44 &amp; 0.1\% \\&#13;&#10;  0.47 &amp; 0.1\% \\&#13;&#10;  -1.91 &amp; 1.5\% \\&#13;&#10;  0.21 &amp; 0.0\% \\&#13;&#10;  1.21 &amp; 0.6\% \\&#13;&#10;  7.96 &amp; 26.4\% \\&#13;&#10;  0.88 &amp; 0.3\% \\&#13;&#10;  -9.01 &amp; 33.8\% \\&#13;&#10;\end{tabular} &amp;&#13;&#10;\begin{tabular}{rr}&#13;&#10;\hline Esti-&amp; Perc.\\&#13;&#10; mate &amp; Var.\\&#13;&#10;\hline  9.54 &amp; \\&#13;&#10;  -4.86 &amp; 58.8\% \\&#13;&#10;  1.79 &amp; 8.0\% \\&#13;&#10;  -0.62 &amp; 1.0\% \\&#13;&#10;  -1.21 &amp; 3.6\% \\&#13;&#10;  -2.33 &amp; 13.5\% \\&#13;&#10;  -0.44 &amp; 0.5\% \\&#13;&#10;  0.37 &amp; 0.3\% \\&#13;&#10;  -0.12 &amp; 0.0\% \\&#13;&#10;  -0.66 &amp; 1.1\% \\&#13;&#10;  0.58 &amp; 0.8\% \\&#13;&#10;  -0.47 &amp; 0.5\% \\&#13;&#10;  -0.16 &amp; 0.1\% \\&#13;&#10;  -1.37 &amp; 4.7\% \\&#13;&#10;  0.28 &amp; 0.2\% \\&#13;&#10;  1.66 &amp; 6.8\% \\&#13;&#10;\end{tabular}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1"/>
  <p:tag name="PICTUREFILESIZE" val="161254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r|r|r|r|r|}&#13;&#10;\cline{3-6} &amp; &amp; \multicolumn{2}{|c|}{$C_1$} &amp; \multicolumn{2}{|c|}{$C_2$}\\&#13;&#10;\cline{3-6} &amp; &amp; $D_1$ &amp; $D_2$ &amp; $D_1$ &amp; $D_2$\\&#13;&#10;\hline&#13;&#10;\multicolumn{1}{|l|}{$A_1$} &amp; $B_1$ &amp; &amp; 40 &amp; 15 &amp;\\&#13;&#10;\multicolumn{1}{|l|}{ }&amp; $B_2$ &amp; &amp; 20 &amp; 10 &amp;\\&#13;&#10;\hline&#13;&#10;\multicolumn{1}{|l|}{$A_2$} &amp; $B_1$ &amp; 100 &amp; &amp; &amp; 30\\&#13;&#10;\multicolumn{1}{|l|}{ } &amp; $B_2$ &amp; 120 &amp; &amp; &amp; 50\\&#13;&#10;\hline&#13;&#10;\end{tabular}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0"/>
  <p:tag name="PICTUREFILESIZE" val="15598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r|r|r|r|r|}&#13;&#10;\cline{3-6} &amp; &amp; \multicolumn{2}{|c|}{$C_1$} &amp; \multicolumn{2}{|c|}{$C_2$}\\&#13;&#10;\cline{3-6} &amp; &amp; $D_1$ &amp; $D_2$ &amp; $D_1$ &amp; $D_2$\\&#13;&#10;\hline&#13;&#10;\multicolumn{1}{|l|}{$A_1$} &amp; $B_1$ &amp; &amp; 30 &amp; 15 &amp;\\&#13;&#10;\multicolumn{1}{|l|}{ }&amp; $B_2$ &amp; &amp; 20 &amp; 10 &amp;\\&#13;&#10;\hline&#13;&#10;\multicolumn{1}{|l|}{$A_2$} &amp; $B_1$ &amp; 100 &amp; &amp; &amp; 30\\&#13;&#10;\multicolumn{1}{|l|}{ } &amp; $B_2$ &amp; 110 &amp; &amp; &amp; 50\\&#13;&#10;\hline&#13;&#10;\end{tabular}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50"/>
  <p:tag name="PICTUREFILESIZE" val="1541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9054"/>
  <p:tag name="ORIGWIDTH" val="8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mbox{SSA} &amp;=&amp; \sum_{i=1}^r \sum_{j=1}^a \alpha_j^2\\&#13;&#10; &amp;=&amp;r\sum_{j=1}^a \alpha_j^2 &#13;&#10;\end{eqnarray*} &#13;&#10;\end{document}&#13;&#10;"/>
  <p:tag name="TEXPOINT" val="latex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049"/>
  <p:tag name="ORIGWIDTH" val="4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sum \alpha_j=0 \]&#13;&#10;\end{document}&#13;&#10;"/>
  <p:tag name="TEXPOINT" val="late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4993"/>
  <p:tag name="ORIGWIDTH" val="15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mbox{SST} &amp;=&amp; \sum_{i,j} (y_{i,j}-\bar{y}_{..})^2 \\&#13;&#10; &amp;=&amp; \sum_{i,j} y_{ij}^2 -ar\bar{y}_{..}^2 \\&#13;&#10; &amp;=&amp; \mbox{SSY}-\mbox{SS0}=\mbox{SSA}+\mbox{SSE}&#13;&#10;\end{eqnarray*} &#13;&#10;\end{document}&#13;&#10;"/>
  <p:tag name="TEXPOINT" val="latex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1863"/>
  <p:tag name="ORIGWIDTH" val="196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mbox{SSY} &amp;=&amp; 144^2+120^2+\cdots+302^2=633639 \\&#13;&#10;\mbox{SS0} &amp; = &amp; ar\mu^2 \\&#13;&#10; &amp;=&amp; 3\times 5 \times (187.7)^2 = 528281.7 \\&#13;&#10;\mbox{SSA} &amp;=&amp; r\sum_j \alpha_j^2 \\&#13;&#10; &amp;=&amp; 5[(-13.3)^2+(-24.5)^2+(37.6)^2] \\&#13;&#10; &amp;=&amp; 10992.1 \\&#13;&#10;\mbox{SST} &amp;=&amp; \mbox{SSY}-\mbox{SS0} \\&#13;&#10; &amp;=&amp; 633639.0-528281.7=105357.3\\&#13;&#10;\mbox{SSE} &amp;=&amp; \mbox{SST}-\mbox{SSA} \\&#13;&#10; &amp;=&amp; 105357.3-10992.1=94365.2&#13;&#10;\end{eqnarray*}&#13;&#10;\end{document}&#13;&#10;"/>
  <p:tag name="TEXPOINT" val="latex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023"/>
  <p:tag name="ORIGWIDTH" val="29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 Percent variation explained by processors =   $100\times \frac{10992.13}{105357.3}$ = 10.4\% &#13;&#10;\end{center} &#13;&#10;\end{document}&#13;&#10;"/>
  <p:tag name="TEXPOINT" val="latex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7665"/>
  <p:tag name="ORIGWIDTH" val="17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ccccccc}&#13;&#10;\mbox{SSY} &amp;=&amp; \mbox{SS0} &amp;+&amp; \mbox{SSA} &amp;+&amp; \mbox{SSE} \\&#13;&#10; ar &amp;=&amp; 1 &amp;+&amp; (a-1) &amp;+&amp; a(r-1)&#13;&#10;\end{tabular}&#13;&#10;\end{center}  &#13;&#10;\end{document}&#13;&#10;"/>
  <p:tag name="TEXPOINT" val="latex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2972"/>
  <p:tag name="ORIGWIDTH" val="436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normalsize&#13;&#10;\renewcommand{\arraystretch}{1.0}&#13;&#10;\begin{tabular}{lllrlll}&#13;&#10;\hline Compo- &amp; Sum of &amp; \%Variation &amp; DF &amp; Mean &amp; F- &amp; F-\\&#13;&#10; nent &amp; Squares &amp; &amp; &amp;Square &amp; Comp. &amp; Table\\&#13;&#10;\hline y &amp; \mbox{SSY}=$\sum$ $y_{ij}^2$ &amp; &amp; ar &amp;&amp;&amp;\\&#13;&#10; $\bar{y}_{..}$ &amp; \mbox{SS0}=$ar\mu^2$ &amp; &amp; 1&amp;&amp;&amp;\\&#13;&#10; y-$\bar{y}_{..}$ &amp; \mbox{SST}=\mbox{SSY}-\mbox{SS0} &amp; 100 &amp; ar-1  &amp; &amp;&amp;\\&#13;&#10; A &amp; \mbox{SSA} = $r\Sigma$ $\alpha_i^2$ &amp; $100\left(\frac{\mbox{SSA}}{\mbox{SST}}\right)$  &amp; a-1 &amp; $\mbox{MSA}=\frac{\mbox{SSA}}{a-1}$ &amp; $\frac{\mbox{MSA}}{\mbox{MSE}}$  &amp; $F_{\begin{array}{l}[1-\alpha;a-1,\\ a(r-1)]\end{array}}$\\ &#13;&#10; e &amp; \mbox{SSE}=\mbox{SST}- \mbox{SSA} &amp; $100\left(\frac{\mbox{SSE}}{\mbox{SST}}\right)$  &amp; $a(r-1)$ &amp; $\mbox{MSE}=\frac{\mbox{SSE}}{a(r-1)}$ &amp;&amp;\\&#13;&#10;\hline&#13;&#10;\end{tabular}&#13;&#10;\renewcommand{\arraystretch}{1}&#13;&#10;\end{center} &#13;&#10;\end{document}&#13;&#10;"/>
  <p:tag name="TEXPOINT" val="latex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0055"/>
  <p:tag name="ORIGWIDTH" val="39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&#13;&#10;\begin{tabular}{lrrrrrr}&#13;&#10;\hline Compo- &amp; Sum of &amp; \%Variation &amp; DF &amp; Mean &amp; F- &amp; F-\\&#13;&#10; nent &amp; Squares  &amp;  &amp;  &amp;Square  &amp; Comp. &amp; Table\\&#13;&#10;\hline                  y &amp;       633639.00 \\&#13;&#10;             $y_{..}$ &amp;       528281.69 \\&#13;&#10;           y-$y_{..}$ &amp;       105357.31 &amp;        100.0\% &amp;    14 \\&#13;&#10; A                    &amp;        10992.13 &amp;         10.4\% &amp;     2 &amp;          5496.1 &amp;        0.7 &amp;        2.8 \\&#13;&#10;               Errors &amp;        94365.20 &amp;         89.6\% &amp;    12 &amp;          7863.8 \\&#13;&#10;\hline&#13;&#10;\end{tabular}\\&#13;&#10; $s_e$=$\sqrt{\mbox{MSE}}= \sqrt{        7863.77}$=          88.68&#13;&#10;\end{center}  &#13;&#10;\end{document}&#13;&#10;"/>
  <p:tag name="TEXPOINT" val="latex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begin{tabular}{lll}&#13;&#10;\hline Parameter &amp; Estimate &amp; Variance\\&#13;&#10;\hline $\mu$ &amp; $\bar{y}_{..}$ &amp; $s_e^2/ar$\\&#13;&#10; $\alpha_j$ &amp; $\bar{y}_{.j}$-$\bar{y}_{..}$ &amp; $s_e^2(a-1)/ar$\\&#13;&#10; $\mu$+$\alpha_j$ &amp; $\bar{y}_{.j}$ &amp; $s_e^2/r$\\&#13;&#10; $\sum_{j=1}^{a}$ $h_j\alpha_j$, $\sum_{j=1}^{a}$ $h_j$=0 &amp;  $\sum_{j=1}^{a}$ $h_j$ $\bar{y}_{.j}$  &amp; $\sum_{j=1}^{a}$ $s_e^2$ $h_j^2/r$\\&#13;&#10; $s_e^2$ &amp; $\frac{\sum e_{ij}^2}{a(r-1)}$ &amp;\\&#13;&#10;\hline&#13;&#10;\end{tabular}\\&#13;&#10; Degrees of freedom for errors = a(r-1)\\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6"/>
  <p:tag name="PICTUREFILESIZE" val="3786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946"/>
  <p:tag name="ORIGWIDTH" val="5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&#13;&#10;$\hat{y}_j = \mu+\alpha_j $&#13;&#10;\end{document}&#13;&#10;"/>
  <p:tag name="TEXPOINT" val="latex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978"/>
  <p:tag name="ORIGWIDTH" val="184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mbox{Std Dev of errors } &amp;=&amp; \sqrt{(\mbox{Var. of errors})}\\&#13;&#10;  &amp;=&amp; 88.7 &#13;&#10;\end{eqnarray*}&#13;&#10;\end{document}&#13;&#10;"/>
  <p:tag name="TEXPOINT" val="latex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187"/>
  <p:tag name="ORIGWIDTH" val="18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Std Dev of }\mu= s_e/\sqrt{ar} = 88.7/\sqrt{15}  = 22.9 \]&#13;&#10;\end{document}&#13;&#10;"/>
  <p:tag name="TEXPOINT" val="latex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1207"/>
  <p:tag name="ORIGWIDTH" val="18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lcl} r&amp;=&amp;Number of replications\\&#13;&#10; $y_{ij}$&amp;=&amp;ith response with jth alternative\\&#13;&#10; $\mu$ &amp;=&amp; mean response\\&#13;&#10; $\alpha_j$&amp;=&amp; Effect of alternative j\\&#13;&#10; $e_{ij}$&amp;=&amp; Error term\\&#13;&#10;\end{tabular}&#13;&#10;\end{center}&#13;&#10;\end{document}&#13;&#10;"/>
  <p:tag name="TEXPOINT" val="latex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7263"/>
  <p:tag name="ORIGWIDTH" val="15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&#13;&#10;Error variance $s_e^2 = \frac{94365.2}{12} = 7863.8 $&#13;&#10;\end{document}&#13;&#10;"/>
  <p:tag name="TEXPOINT" val="latex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&#13;&#10;\mbox{Std Dev of } \alpha_j &amp;=&amp; s_e\sqrt{\{(a-1)/(ar)\}}\\&#13;&#10; &amp;=&amp; 88.7\sqrt{(2/15)} =32.4 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5"/>
  <p:tag name="PICTUREFILESIZE" val="1250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2134"/>
  <p:tag name="ORIGWIDTH" val="2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mu &amp;=&amp; 197.7 \mp (1.782)(22.9) = (146.9, 228.5)\\&#13;&#10;\alpha_1 &amp;=&amp; -13.3 \mp (1.782)(32.4) = (-71.0, 44.4)\\&#13;&#10;\alpha_2 &amp;=&amp; -24.5 \mp (1.782)(32.4) = (-82.2, 33.2)\\&#13;&#10;\alpha_3 &amp;=&amp; 37.6 \mp (1.782)(32.4) = (-20.0, 95.4)\\&#13;&#10;\end{eqnarray*}&#13;&#10;\end{document}&#13;&#10;"/>
  <p:tag name="TEXPOINT" val="latex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759"/>
  <p:tag name="ORIGWIDTH" val="213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box{Mean } \alpha_1-\alpha_2 =\bar{y}_{.1}-\bar{y}_{.2}  = 174.4-163.2 = 11.2 \]&#13;&#10;\end{document}&#13;&#10;"/>
  <p:tag name="TEXPOINT" val="latex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\mbox{Std dev of }\alpha_1-\alpha_2 &amp;=&amp; s_e\sqrt{(\sum h_j^2/r)} \\&#13;&#10; &amp;=&amp; 88.7\sqrt{(2/5)}= 56.1 &#13;&#10;\end{eqnarray*}&#13;&#10;\begin{eqnarray*}&#13;&#10;\mbox{90\% CI for } \alpha_1-\alpha_2 &amp;=&amp; 11.2 \mp (1.782)(56.1) \\&#13;&#10; &amp;=&amp; (-88.7,\; 111.1)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8"/>
  <p:tag name="PICTUREFILESIZE" val="2517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983"/>
  <p:tag name="ORIGWIDTH" val="143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&amp;&amp;\mbox{90\% CI for } \alpha_1-\alpha_3 \\&#13;&#10; &amp;&amp;= (174.4-225.4) \mp (1.782)(56.1) \\&#13;&#10; &amp;&amp;= (-150.9,\; 48.9)&#13;&#10;\end{eqnarray*}&#13;&#10;\end{document}&#13;&#10;"/>
  <p:tag name="TEXPOINT" val="latex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4137"/>
  <p:tag name="ORIGWIDTH" val="143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&amp;&amp;\mbox{90\% CI for } \alpha_2-\alpha_3 \\&#13;&#10; &amp;&amp;= (163.2-225.4) \mp (1.782)(56.1) \\&#13;&#10; &amp;&amp;= (-162.1,\; 37.7) &#13;&#10;\end{eqnarray*} &#13;&#10;\end{document}&#13;&#10;"/>
  <p:tag name="TEXPOINT" val="latex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799"/>
  <p:tag name="ORIGWIDTH" val="7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y_{ij} = \mu + \alpha_j + e_{ij} \] &#13;&#10;\end{document}&#13;&#10;"/>
  <p:tag name="TEXPOINT" val="latex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171"/>
  <p:tag name="ORIGWIDTH" val="54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sum_{j=1}^a r_j \alpha_j = 0 \] &#13;&#10;\end{document}&#13;&#10;"/>
  <p:tag name="TEXPOINT" val="latex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846"/>
  <p:tag name="ORIGWIDTH" val="4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N = \sum_{j=1}^a r_j \]&#13;&#10;\end{document}&#13;&#10;"/>
  <p:tag name="TEXPOINT" val="late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3632"/>
  <p:tag name="ORIGWIDTH" val="188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sum_{i=1}^r \sum_{j=1}^a y_{ij} &amp;=&amp; ar \mu + r \sum_{j=1}^a &#13;&#10;\alpha_j + &#13;&#10;\sum_{i=1}^r \sum_{j=1}^a e_{ij}\\&#13;&#10; &amp;=&amp; ar \mu +0 + 0&#13;&#10;\end{eqnarray*} &#13;&#10;\end{document}&#13;&#10;"/>
  <p:tag name="TEXPOINT" val="latex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9611"/>
  <p:tag name="ORIGWIDTH" val="25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lll}&#13;&#10;\hline Parameter &amp; Estimate &amp; Variance\\&#13;&#10;\hline $\mu$ &amp; $\bar{y}_{..}$ &amp; $s_e^2/N$\\&#13;&#10; $\alpha_j$ &amp; $\bar{y}_{.j}$-$\bar{y}_{..}$ &amp; $s_e^2(N-r_j)/(N r_j)$\\&#13;&#10; $\mu$+$\alpha_j$ &amp; $\bar{y}_{.j}$ &amp; $s_e^2/r_j$\\&#13;&#10; $\Sigma$ $h_j\alpha_j$, $\Sigma$ $h_j$=0 &amp; $h_j$ $\bar{y}_{.j}$  &amp; $s_e^2\sum_{j=1}^{a}$ $(h_j^2/r_j)$\\&#13;&#10; $s_e^2$ &amp; $\sum$ $e_{ij}^2/\{N-a\}$ &amp;\\&#13;&#10;\hline&#13;&#10;\end{tabular}\\&#13;&#10; Degrees of freedom for errors = N-a\\&#13;&#10;\end{center} &#13;&#10;\end{document}&#13;&#10;"/>
  <p:tag name="TEXPOINT" val="latex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9462"/>
  <p:tag name="ORIGWIDTH" val="40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normalsize&#13;&#10;\renewcommand{\arraystretch}{1.0}&#13;&#10;\begin{tabular}{lllrlll}&#13;&#10;\hline Compo- &amp; Sum of &amp; \%Variation &amp; DF &amp; Mean &amp; F- &amp; F-\\&#13;&#10; nent &amp; Squares &amp; &amp; &amp;Square &amp; Comp. &amp; Table\\&#13;&#10;\hline y &amp; \mbox{SSY}=$\sum$ $y_{ij}^2$ &amp; &amp; N &amp;&amp;&amp;\\&#13;&#10; $\bar{y}_{..}$ &amp; \mbox{SS0}=$N\mu^2$ &amp; &amp; 1&amp;&amp;&amp;\\&#13;&#10; y-$\bar{y}_{..}$ &amp; \mbox{SST}=\mbox{SSY}-\mbox{SS0} &amp; 100 &amp; N-1  &amp; &amp;&amp;\\&#13;&#10; A &amp; \mbox{SSA} =  $\sum_{j=1}^a$ $r_j \alpha_j^2$ &amp;  $100\left(\frac{\mbox{SSA}}{\mbox{SST}}\right)$  &amp; a-1 &amp; \mbox{MSA}=$\frac{\mbox{SSA}}{a-1}$ &amp;  $\frac{\mbox{MSA}}{\mbox{MSE}}$  &amp; $F_{[1-\alpha;a-1, N-a]}$\\&#13;&#10; e &amp; \mbox{SSE}=\mbox{SST}- \mbox{SSA} &amp; $100\left(\frac{\mbox{SSE}}{\mbox{SST}}\right)$  &amp; N-a &amp; \mbox{MSE}=$\frac{\mbox{SSE}}{N-a}$ &amp;&amp;\\&#13;&#10;\hline&#13;&#10;\end{tabular}&#13;&#10;\renewcommand{\arraystretch}{1}&#13;&#10;\end{center} &#13;&#10;\end{document}&#13;&#10;"/>
  <p:tag name="TEXPOINT" val="latex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4348"/>
  <p:tag name="ORIGWIDTH" val="344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 %Produced by running Anova on risc1m.ain&#13;&#10;\begin{tabular}{lrrr|rrr}&#13;&#10;\hline&#13;&#10;\cline{2- 4}  &amp; R &amp; V &amp; Z &amp;   \\&#13;&#10;\hline  &amp; 144 &amp; 101 &amp; 130 \\&#13;&#10;  &amp; 120 &amp; 144 &amp; 180 \\&#13;&#10;  &amp; 176 &amp; 211 &amp; 141 \\&#13;&#10;  &amp; 288 &amp; 288 &amp; \\&#13;&#10;  &amp; 144 &amp; &amp; \\&#13;&#10;\hline Column Sum &amp; 872 &amp; 744 &amp; 451 &amp;   2067 \\&#13;&#10; Column Mean &amp; 174.40 &amp; 186.00 &amp; 150.33 &amp;   &amp; 172.25 \\&#13;&#10; Column effect &amp; 2.15 &amp; 13.75 &amp; -21.92 &amp;   \\&#13;&#10;\hline&#13;&#10;\end{tabular}&#13;&#10;\end{center}&#13;&#10;\end{document}&#13;&#10;"/>
  <p:tag name="TEXPOINT" val="latex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3886"/>
  <p:tag name="ORIGWIDTH" val="363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left[&#13;&#10;\begin{array}{rrr}  144 &amp; 101 &amp; 130 \\&#13;&#10;  120 &amp; 144 &amp; 180 \\&#13;&#10;  176 &amp; 211 &amp; 141 \\&#13;&#10;  288 &amp; 288 &amp; \\&#13;&#10;  144 &amp; &amp; \\&#13;&#10;\end{array}&#13;&#10;\right] &amp;=&amp;&#13;&#10;\left[&#13;&#10;\begin{array}{rrr} 172.25 &amp; 172.25 &amp; 172.25 \\&#13;&#10; 172.25 &amp; 172.25 &amp; 172.25 \\&#13;&#10; 172.25 &amp; 172.25 &amp; 172.25 \\&#13;&#10; 172.25 &amp; 172.25 &amp; \\&#13;&#10; 172.25 &amp; &amp; \\&#13;&#10;\end{array}&#13;&#10;\right] +&#13;&#10;\left[&#13;&#10;\begin{array}{rrr} 2.15 &amp; 13.75 &amp; -21.92 \\&#13;&#10; 2.15 &amp; 13.75 &amp; -21.92 \\&#13;&#10; 2.15 &amp; 13.75 &amp; -21.92 \\&#13;&#10; 2.15 &amp; 13.75 &amp; \\&#13;&#10; 2.15 &amp; &amp; \\&#13;&#10;\end{array}&#13;&#10;\right]\\&#13;&#10; &amp;&amp;+&#13;&#10;\left[&#13;&#10;\begin{array}{rrr}  -30.40 &amp; -85.00 &amp; -20.33 \\&#13;&#10;  -54.40 &amp; -42.00 &amp; 29.67 \\&#13;&#10;  1.60 &amp; 25.00 &amp; -9.33 \\&#13;&#10;  113.60 &amp; 102.00 &amp; \\&#13;&#10;  -30.40 &amp; &amp; \\&#13;&#10;\end{array}&#13;&#10;\right]&#13;&#10;\end{eqnarray*} &#13;&#10;\end{document}&#13;&#10;"/>
  <p:tag name="TEXPOINT" val="latex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5713"/>
  <p:tag name="ORIGWIDTH" val="167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&#13;&#10;\mbox{SSY} &amp;=&amp; \sum y_{ij}^2 = 397375\\&#13;&#10;\mbox{SS0} &amp;=&amp; N \mu^2 = 356040.75\\&#13;&#10;\mbox{SSA} &amp;=&amp; 5\alpha_1^2+4\alpha_2^2\\&#13;&#10; &amp;&amp;+3\alpha_3^2= 2220.38\\&#13;&#10;\mbox{SSE} &amp;=&amp; (-30.40)^2+(-54.40)^2+\cdots\\&#13;&#10; &amp;&amp;+(-9.33)^2= 39113.87\\&#13;&#10;\mbox{SST} &amp;=&amp; \mbox{SSY}-\mbox{SS0} = 41334.25&#13;&#10;\end{eqnarray*}&#13;&#10;\end{document}&#13;&#10;"/>
  <p:tag name="TEXPOINT" val="latex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9743"/>
  <p:tag name="ORIGWIDTH" val="16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ccccccc}&#13;&#10;\mbox{SSY} &amp;=&amp; \mbox{SS0} &amp;+&amp; \mbox{SSA} &amp;+&amp; \mbox{SSE} \\&#13;&#10; N &amp;=&amp; 1 &amp;+&amp; (a-1) &amp;+&amp; N-a\\&#13;&#10; 12 &amp;=&amp; 1 &amp;+&amp; 2 &amp;+&amp; 9\\&#13;&#10;\end{tabular}&#13;&#10;\end{center}&#13;&#10;&#13;&#10;\end{document}&#13;&#10;"/>
  <p:tag name="TEXPOINT" val="latex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62057"/>
  <p:tag name="ORIGWIDTH" val="35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 %Produced by running Anova on risc1m.ain&#13;&#10;\begin{tabular}{lrrrrrr}&#13;&#10;\hline Compo- &amp; Sum of &amp; \%Variation &amp; DF &amp; Mean &amp; F- &amp; F-\\&#13;&#10; nent &amp; Squares &amp; &amp; &amp;Square &amp; Comp. &amp; Table\\&#13;&#10;\hline  y &amp; 397375.00 \\&#13;&#10;  $y_{..}$ &amp; 356040.75 \\&#13;&#10;  y-$y_{..}$ &amp; 41334.25 &amp; 100.00\% &amp; 11 \\&#13;&#10; A &amp; 2220.38 &amp; 5.37\% &amp; 2 &amp; 1110.19 &amp; 0.26 &amp; 3.01 \\&#13;&#10;  Errors &amp; 39113.87 &amp; 94.63\% &amp; 9 &amp; 4345.99 \\&#13;&#10;\hline&#13;&#10;\end{tabular}\\&#13;&#10; $s_e$=$\sqrt{\mbox{MSE}}$= $\sqrt{ 4345.99}$= 65.92&#13;&#10;\end{center} &#13;&#10;\end{document}&#13;&#10;"/>
  <p:tag name="TEXPOINT" val="latex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24283"/>
  <p:tag name="ORIGWIDTH" val="263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alpha_3 &amp;=&amp; y_{.3}-y_{..} \\&#13;&#10; &amp;=&amp;\frac{1}{3}(y_{13}+y_{23}+y_{33})-\frac{1}{12}(y_{11}\\&#13;&#10; &amp;&amp;+y_{21}+\cdots+y_{32}+y_{42}+y_{13}+y_{23}+y_{33}) \\&#13;&#10; &amp;=&amp; \frac{1}{4}(y_{13}+y_{23}+y_{33})-\frac{1}{12}(y_{11}&#13;&#10; +y_{21}+\cdots+y_{32}+y_{42}) &#13;&#10;\end{eqnarray*} &#13;&#10;\end{document}&#13;&#10;"/>
  <p:tag name="TEXPOINT" val="latex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9265"/>
  <p:tag name="ORIGWIDTH" val="265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e_{\alpha_3}  &amp;=&amp; \frac{1}{4}(e_{13}+e_{23}+e_{33})-\frac{1}{12}(e_{11}+ e_{21}+\cdots+e_{32}+e_{42}) &#13;&#10;\end{eqnarray*} &#13;&#10;\end{document}&#13;&#10;"/>
  <p:tag name="TEXPOINT" val="latex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8477"/>
  <p:tag name="ORIGWIDTH" val="18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s_{\alpha_3}^2 &amp;=&amp;\frac{1}{4^2}\times 3 s_e^2+\frac{1}{12^2}\times 9 s_e^2&#13;&#10; =1086.36&#13;&#10;\end{eqnarray*} &#13;&#10;\end{document}&#13;&#10;"/>
  <p:tag name="TEXPOINT" val="late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919"/>
  <p:tag name="ORIGWIDTH" val="1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mu= \frac{1}{ar} \sum_{i=1}^r \sum_{j=1}^a y_{ij} = \bar{y}_{..} \] &#13;&#10;\end{document}&#13;&#10;"/>
  <p:tag name="TEXPOINT" val="latex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73690"/>
  <p:tag name="ORIGWIDTH" val="150"/>
  <p:tag name="BITMAPFORMAT" val="bmp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(  y_{ij}=\mu+\alpha_j+e_{ij} \) \mbox{ }\mbox{ }\mbox{ }&#13;&#10;\( \sum_{j=1}^a \alpha_j=0 \)&#13;&#10;&#13;&#10;\end{document}&#13;&#10;"/>
  <p:tag name="TEXPOINT" val="latex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y_{ijk} = \mu + \alpha_j + \beta_i + \gamma_{ij} + e_{ijk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2"/>
  <p:tag name="PICTUREFILESIZE" val="5209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tabular}{lcp{4.25in}} $y_{ijk}$ &amp;=&amp; Response in the kth replication\\&#13;&#10;&amp;&amp;   with factor A at level j and factor B at level i\\&#13;&#10; $\mu$ &amp;=&amp; mean response\\&#13;&#10; $\alpha_j$ &amp;=&amp; Effect of factor A at level j\\&#13;&#10; $\beta_i$ &amp;=&amp; Effect of Factor B at level i\\&#13;&#10; $\gamma_{ij}$ &amp;=&amp; Effect of interaction between factors A and B\\&#13;&#10; $e_{ijk}$ &amp;=&amp; Experimental error\\&#13;&#10;\end{tabula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8"/>
  <p:tag name="PICTUREFILESIZE" val="4163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j=1}^a \alpha_j=0; \sum_{i=1}^b \beta_i=0;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5"/>
  <p:tag name="PICTUREFILESIZE" val="521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j=1}^a \gamma_{1j} = \sum_{j=1}^a \gamma_{2j} = \cdots  = \sum_{j=1}^a \gamma_{b j} = 0&#13;&#10;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8"/>
  <p:tag name="PICTUREFILESIZE" val="604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sum_{i=1}^b \gamma_{i1} = \sum_{i=1}^b \gamma_{i2} = \cdots  = \sum_{i=1}^b \gamma_{ia} =0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84"/>
  <p:tag name="PICTUREFILESIZE" val="656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sum_{k=1}^r e_{ijk} = 0 \mbox{ }\mbox{ }\mbox{ } \forall i,j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bmpmono"/>
  <p:tag name="ORIGWIDTH" val="79"/>
  <p:tag name="PICTUREFILESIZE" val="8120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y_{ijk} = \mu + \alpha_j + \beta_i + \gamma_{ij} + e_{ijk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32"/>
  <p:tag name="PICTUREFILESIZE" val="5209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bar{y}_{ij.} = \mu + \alpha_j + \beta_i + \gamma_{ij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1"/>
  <p:tag name="PICTUREFILESIZE" val="387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bar{y}_{i..} = \mu + \beta_i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4"/>
  <p:tag name="PICTUREFILESIZE" val="187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3122"/>
  <p:tag name="ORIGWIDTH" val="10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[ \alpha_j = \bar{y}_{.j}-\mu = \bar{y}_{.j} - \bar{y}_{..} \]&#13;&#10;\end{document}&#13;&#10;"/>
  <p:tag name="TEXPOINT" val="latex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bar{y}_{.j.} = \mu + \alpha_j&#13;&#10;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5"/>
  <p:tag name="PICTUREFILESIZE" val="186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bar{y}_{...} = \mu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"/>
  <p:tag name="PICTUREFILESIZE" val="94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mu= \bar{y}_{...} \]&#13;&#10;\[ \alpha_j= \bar{y}_{.j.} -\bar{y}_{...} \]&#13;&#10;\[ \beta_i= \bar{y}_{i..} -\bar{y}_{...} \]&#13;&#10;\[ \gamma_{ij} = \bar{y}_{ij.}-\bar{y}_{i..} -\bar{y}_{.j.}+\bar{y}_{...} &#13;&#10;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4"/>
  <p:tag name="PICTUREFILESIZE" val="988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}&#13;&#10;\hline &amp; \multicolumn{ 4}{c}{Processors } \\&#13;&#10;\cline{2- 5} Workloads &amp; W &amp; X &amp; Y &amp; Z\\&#13;&#10;\hline I &amp; 7006 &amp; 12042 &amp; 29061 &amp; 9903 \\&#13;&#10;  &amp; 6593 &amp; 11794 &amp; 27045 &amp; 9206 \\&#13;&#10;  &amp; 7302 &amp; 13074 &amp; 30057  &amp; 10035  \\&#13;&#10;\hline J &amp; 3207  &amp; 5123  &amp; 8960  &amp; 4153  \\&#13;&#10;  &amp; 2883  &amp; 5632  &amp; 8064  &amp; 4257  \\&#13;&#10;  &amp; 3523  &amp; 4608  &amp; 9677  &amp; 4065  \\&#13;&#10;\hline K &amp; 4707  &amp; 9407  &amp; 19740  &amp; 7089  \\&#13;&#10;  &amp; 4935  &amp; 8933  &amp; 19345  &amp; 6982  \\&#13;&#10;  &amp; 4465  &amp; 9964  &amp; 21122  &amp; 6678  \\&#13;&#10;\hline L &amp; 5107  &amp; 5613  &amp; 22340  &amp; 5356  \\&#13;&#10;  &amp; 5508  &amp; 5947  &amp; 23102  &amp; 5734  \\&#13;&#10;  &amp; 4743  &amp; 5161  &amp; 21446  &amp; 4965  \\&#13;&#10;\hline W &amp; 6807  &amp; 12243  &amp; 28560  &amp; 9803  \\&#13;&#10;  &amp; 6392  &amp; 11995  &amp; 26846  &amp; 9306  \\&#13;&#10;  &amp; 7208  &amp; 12974  &amp; 30559  &amp; 10233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26"/>
  <p:tag name="PICTUREFILESIZE" val="11489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}&#13;&#10;\hline &amp; \multicolumn{ 4}{c}{Processors } \\&#13;&#10;\cline{2- 5} Workloads &amp; W &amp; X &amp; Y &amp; Z \\&#13;&#10;\hline I &amp; 3.8455 &amp; 4.0807 &amp; 4.4633 &amp; 3.9958 \\&#13;&#10;  &amp; 3.8191 &amp; 4.0717 &amp; 4.4321 &amp; 3.9641 \\&#13;&#10;  &amp; 3.8634 &amp; 4.1164 &amp; 4.4779 &amp; 4.0015 \\&#13;&#10; J &amp; 3.5061 &amp; 3.7095 &amp; 3.9523 &amp; 3.6184 \\&#13;&#10;  &amp; 3.4598 &amp; 3.7507 &amp; 3.9066 &amp; 3.6291 \\&#13;&#10;  &amp; 3.5469 &amp; 3.6635 &amp; 3.9857 &amp; 3.6091 \\&#13;&#10; K &amp; 3.6727 &amp; 3.9735 &amp; 4.2953 &amp; 3.8506 \\&#13;&#10; &amp; 3.6933 &amp; 3.9510 &amp; 4.2866 &amp; 3.8440 \\&#13;&#10;  &amp; 3.6498 &amp; 3.9984 &amp; 4.3247 &amp; 3.8246 \\&#13;&#10; L &amp; 3.7082 &amp; 3.7492 &amp; 4.3491 &amp; 3.7288 \\&#13;&#10;  &amp; 3.7410 &amp; 3.7743 &amp; 4.3636 &amp; 3.7585 \\&#13;&#10;  &amp; 3.6761 &amp; 3.7127 &amp; 4.3313 &amp; 3.6959 \\&#13;&#10; M &amp; 3.8330 &amp; 4.0879 &amp; 4.4558 &amp; 3.9914 \\&#13;&#10;  &amp; 3.8056 &amp; 4.0790 &amp; 4.4289 &amp; 3.9688 \\&#13;&#10;  &amp; 3.8578 &amp; 4.1131 &amp; 4.4851 &amp; 4.0100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45"/>
  <p:tag name="PICTUREFILESIZE" val="13050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|rrr}&#13;&#10;\hline &amp; \multicolumn{ 4}{c|}{Processors }   &amp; Row &amp; Row &amp; Row \\&#13;&#10;\cline{2- 5} Workloads &amp; W &amp; X &amp; Y &amp; Z &amp;  Sum &amp; Mean &amp; Effect \\&#13;&#10;\hline I &amp; 3.8427 &amp; 4.0896 &amp; 4.4578 &amp; 3.9871 &amp;   16.3772 &amp; 4.0943 &amp; 0.1520 \\&#13;&#10; J &amp; 3.5043 &amp; 3.7079 &amp; 3.9482 &amp; 3.6188 &amp;  14.7792 &amp; 3.6948 &amp; -0.2475 \\&#13;&#10; K &amp; 3.6720 &amp; 3.9743 &amp; 4.3022 &amp; 3.8397 &amp;   15.7882 &amp; 3.9470 &amp; 0.0047 \\&#13;&#10; L &amp; 3.7084 &amp; 3.7454 &amp; 4.3480 &amp; 3.7277 &amp;   15.5295 &amp; 3.8824 &amp; -0.0599 \\&#13;&#10; M &amp; 3.8321 &amp; 4.0933 &amp; 4.4566 &amp; 3.9900 &amp;   16.3720 &amp; 4.0930 &amp; 0.1507 \\&#13;&#10;\hline Col Sum &amp; 18.5594 &amp; 19.6105 &amp; 21.5128 &amp; 19.1635 &amp;   78.8463 \\&#13;&#10; Col Mean &amp; 3.7119 &amp; 3.9221 &amp; 4.3026 &amp; 3.8327 &amp;   &amp; 3.9423 \\&#13;&#10; Col effect &amp; -0.2304 &amp; -0.0202 &amp; 0.3603 &amp; -0.1096 &amp; 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1"/>
  <p:tag name="PICTUREFILESIZE" val="12769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r}&#13;&#10;\hline Workloads &amp; W &amp; X &amp; Y &amp; Z \\&#13;&#10;\hline I &amp; -0.0212 &amp; 0.0155 &amp; 0.0032 &amp; 0.0024 &amp;   \\&#13;&#10; J &amp; 0.0399 &amp; 0.0333 &amp; -0.1069 &amp; 0.0337 &amp;   \\&#13;&#10; K &amp; -0.0447 &amp; 0.0475 &amp; -0.0051 &amp; 0.0023 &amp;   \\&#13;&#10; L &amp; 0.0564 &amp; -0.1168 &amp; 0.1054 &amp; -0.0450 &amp;   \\&#13;&#10; M &amp; -0.0305 &amp; 0.0205 &amp; 0.0033 &amp; 0.0066 &amp;  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72"/>
  <p:tag name="PICTUREFILESIZE" val="4172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\hat{y}_{ij} = \mu +\alpha_j + \beta_i + \gamma_{ij} = &#13;&#10;\bar{y}_{ij.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26"/>
  <p:tag name="PICTUREFILESIZE" val="494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e_{ijk} = y_{ijk}-\bar{y}_{ij.}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1"/>
  <p:tag name="PICTUREFILESIZE" val="29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&#13;&#10;\large  \begin{array}{ccccccccccc}  \sum_{ijk} y_{ijk}^2 &amp;=&amp; abr\mu^2 &amp;+&amp; br\sum_j \alpha_j^2 &amp;+&amp;  ar\sum_i \beta_i^2 &amp;+&amp; r\sum_{ij} \gamma_{ij}^2 &amp;+&amp;&#13;&#10;\sum_{ijk} e_{ijk}^2 \\&#13;&#10;\mbox{SSY} &amp;=&amp; \mbox{SS0} &amp;+&amp; \mbox{SSA} &amp;+&amp; \mbox{SSB} &amp;+&amp; \mbox{SSAB} &amp;+&amp; \mbox{SSE}&#13;&#10;\end{array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1"/>
  <p:tag name="PICTUREFILESIZE" val="2596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8858"/>
  <p:tag name="ORIGWIDTH" val="140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eqnarray*}  \bar{y}_{.j} &amp;=&amp; \frac{1}{r} \sum_{i=1}^r y_{ij} \\&#13;&#10;  &amp;=&amp; \frac{1}{r} \sum_{i=1}^r (\mu+\alpha_j+e_{ij})\\&#13;&#10; &amp;=&amp;\frac{1}{r}\left(r\mu+r\alpha_j+\sum_{i=1}^r e_{ij} \right) \\&#13;&#10; &amp;=&amp; \mu + \alpha_j + 0&#13;&#10;\end{eqnarray*} &#13;&#10;\end{document}&#13;&#10;"/>
  <p:tag name="TEXPOINT" val="latex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&#13;&#10;\large &#13;&#10;\begin{array}{ccccccccccccc}&#13;&#10;\mbox{SST} &amp;=&amp; \mbox{SSY} &amp;-&amp; \mbox{SS0} &amp;=&amp; \mbox{SSA} &amp;+&amp; \mbox{SSB} &amp;+&amp;  \mbox{SSAB} &amp;+&amp; \mbox{SSE}\\&#13;&#10; 4.44 &amp;=&amp; 936.95 &amp;-&amp; 932.51 &amp;=&amp; 2.93 &amp;+&amp; 1.33 &amp;+&amp; 0.15 &amp;+&amp; 0.03 \\&#13;&#10; 100\% &amp;=&amp; &amp;&amp; &amp;=&amp; 65.96\% &amp;+&amp; 29.9\% &amp;+&amp; 3.48\% &amp;+&amp; 0.66\%\\&#13;&#10;\end{array}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95"/>
  <p:tag name="PICTUREFILESIZE" val="3245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&#13;&#10;\large&#13;&#10;\begin{array}{ccccccccccc}&#13;&#10;\mbox{SSY} &amp;=&amp; \mbox{SS0} &amp;+&amp; \mbox{SSA} &amp;+&amp; \mbox{SSB} &amp;+&amp; &#13;&#10;\mbox{SSAB} &amp;+&amp;&#13;&#10;\mbox{SSE}\\&#13;&#10; abr &amp;=&amp; 1 &amp;+&amp; (a-1) &amp;+&amp; (b-1) &amp;+&amp; (a-1)(b-1) &amp;+&amp; ab(r-1)&#13;&#10;\end{array}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2"/>
  <p:tag name="PICTUREFILESIZE" val="1846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  \frac{\mbox{MSA}}{\mbox{MSE}} &amp;\sim&amp; F[a-1, ab(r-1)] \\&#13;&#10;  \frac{\mbox{MSB}}{\mbox{MSE}} &amp;\sim&amp; F[b-1, ab(r-1)] \\&#13;&#10;\frac{\mbox{MSAB}}{\mbox{MSE}} &amp;\sim&amp; F[(a-1)(b-1), ab(r-1)] &#13;&#10;\end{eqnarray*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5"/>
  <p:tag name="PICTUREFILESIZE" val="208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scriptsize&#13;&#10;\renewcommand{\arraystretch}{1.0}&#13;&#10;\begin{tabular}{lllrlll}&#13;&#10;\hline&#13;&#10;Compo- &amp; Sum of &amp; \%Variation &amp; DF &amp; Mean &amp; $F$- &amp; $F$-\\&#13;&#10;nent &amp; Squares &amp; &amp; &amp;Square &amp; Comp. &amp; Table\\&#13;&#10;\hline&#13;&#10;$y$ &amp; $\mbox{SSY}=\sum y_{ij}^2$ &amp; &amp; $abr$ &amp;&amp;&amp;\\&#13;&#10;$\bar{y}_{...}$ &amp; $\mbox{SS0}=abr\mu^2$ &amp; &amp; 1&amp;&amp;&amp;\\&#13;&#10;$y-\bar{y}_{...}$ &amp; $\mbox{SST}=\mbox{SSY}-\mbox{SS0}$ &amp; 100 &#13;&#10;&amp; $abr-1$ &amp; &amp;&amp;\\&#13;&#10;$A$ &amp; $\mbox{SSA} = br\Sigma \alpha_j^2$ &amp; $100\left(\frac{\mbox{SSA}}{\mbox{SST}}\right)$ &#13;&#10;&amp; $a-1$ &amp; $\mbox{MSA}=\frac{\mbox{SSA}}{a-1}$ &amp; $\frac{\mbox{MSA}}{\mbox{MSE}}$ &#13;&#10;&amp; $F_{[1-\alpha;a-1, ab(r-1)]}$\\&#13;&#10;$B$ &amp; $\mbox{SSB} = ar\Sigma \beta_i^2$ &amp; $100\left(\frac{\mbox{SSB}}{\mbox{SST}}\right)$ &#13;&#10;&amp; $b-1$ &amp; $\mbox{MSB}=\frac{\mbox{SSB}}{b-1}$ &amp; $\frac{\mbox{MSB}}{\mbox{MSE}}$ &#13;&#10;&amp; $F_{[1-\alpha;b-1, ab(r-1)]}$\\&#13;&#10;$AB$ &amp; \mbox{SSAB} = $r\Sigma \gamma_{ij}^2$ &amp; $100\left(\frac{\mbox{SSAB}}{\mbox{SST}}\right)$ &#13;&#10;&amp; $\begin{array}{c}(a-1)\\(b-1)\end{array}$ &amp; &#13;&#10;\(\begin{array}{l}\mbox{MSAB}=\\ &#13;&#10;\frac{\mbox{SSAB}}{(a-1)(b-1)}\end{array}\)&#13;&#10;&amp; $\frac{\mbox{MSA}}{\mbox{MSE}}$ &amp; \(F_{\begin{array}{l}{\scriptstyle&#13;&#10;[1-\alpha,(a-1)(b-1), %]&#13;&#10;}\\{\scriptstyle ab(r-1) %[&#13;&#10;]}\end{array}}\)\\&#13;&#10;$e$ &amp; \(\begin{array}{l}\mbox{SSE}=\mbox{SST}- (\mbox{SSA}\\&#13;&#10; +\mbox{SSB}+\mbox{SSAB})\end{array}$ &amp; $100\left(\frac{\mbox{SSE}}{\mbox{SST}}\right)\) &#13;&#10;&amp; $ab(r-1)$ &amp; $\mbox{MSE}=\frac{\mbox{SSE}}{ab(r-1)}$ &amp;&amp;\\&#13;&#10;\hline&#13;&#10;\end{tabular}\\&#13;&#10;\renewcommand{\arraystretch}{1}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7"/>
  <p:tag name="PICTUREFILESIZE" val="7576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lrrrrrr}&#13;&#10;\hline Compo- &amp; Sum of &amp; \%Variation &amp; DF &amp; Mean &amp; F- &amp; F-\\&#13;&#10; nent &amp; Squares &amp; &amp; &amp;Square &amp; Comp. &amp; Table\\&#13;&#10;\hline&#13;&#10; $y$ &amp; 936.95 \\&#13;&#10;  $\bar{y}_{...}$ &amp; 932.51 \\&#13;&#10;  $y-\bar{y}_{...}$ &amp; 4.44 &amp; 100.00\% &amp; 59 \\&#13;&#10; Processors &amp; 2.93 &amp; 65.96\% &amp; 3 &amp; 0.9765 &amp; 1340.01 &amp; 2.23 \\&#13;&#10; Workloads &amp; 1.33 &amp; 29.90\% &amp; 4 &amp; 0.3320 &amp; 455.65 &amp; 2.09 \\&#13;&#10;  Interactions &amp; 0.15 &amp; 3.48\% &amp; 12 &amp; 0.0129 &amp; 17.70 &amp; 1.71 \\&#13;&#10;  Errors &amp; 0.03 &amp; 0.66\% &amp; 40 &amp; 0.0007 \\&#13;&#10;\hline&#13;&#10;\end{tabular}\\&#13;&#10; $s_e$=$\sqrt{\mbox{MSE}}$= $\sqrt{ 0.0008}$= 0.03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60"/>
  <p:tag name="PICTUREFILESIZE" val="8171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Parameter Estimation\\&#13;&#10;\begin{tabular}{lll}&#13;&#10;\hline Parameter &amp; Estimate &amp; Variance\\&#13;&#10;\hline $\mu$ &amp; $\bar{y}_{...}$ &amp; $s_e^2/abr$\\&#13;&#10; $\alpha_j$ &amp; $\bar{y}_{i..}$-$\bar{y}_{...}$ &amp; $s_e^2(a-1)/abr$\\&#13;&#10; $\beta_i$ &amp; $\bar{y}_{.j.}$-$\bar{y}_{...}$ &amp; $s_e^2(b-1)/abr$\\&#13;&#10; $\gamma_{ij}$ &amp; $\bar{y}_{ij.}$-$\bar{y}_{i..}$-$\bar{y}_{.j.}$+$\bar{y}_{...}$  &amp; $s_e^2(a-1)(b-1)/abr$\\&#13;&#10; $\Sigma$ $h_j$ $\alpha_j$, $\Sigma$ $h_j$=0 &amp; $\Sigma$ $h_j$ $\bar{y}_{.j.}$  &amp; $\Sigma$ $h_j^2s_e^2/br$\\&#13;&#10; $\Sigma$ $h_i$ $\beta_i$, $\Sigma$ $h_i$=0 &amp; $\Sigma$ $h_i$ $\bar{y}_{i..}$  &amp; $\Sigma$ $h_i^2s_e^2/ar$\\&#13;&#10; $s_e^2$ &amp; $\Sigma$ $e_{ijk}^2/\{ab(r-1)$\} &amp;\\&#13;&#10;\hline&#13;&#10;\end{tabular}\\&#13;&#10; Degrees of freedom for errors = ab(r-1)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74"/>
  <p:tag name="PICTUREFILESIZE" val="9245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&#13;&#10;$s_{\alpha_j} = s_e\sqrt{\frac{a-1}{abr}} = 0.03\sqrt{\frac{4-1}{4\times 5\times  3}} = 0.0060 $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2"/>
  <p:tag name="PICTUREFILESIZE" val="786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ex2r.ain&#13;&#10;\begin{tabular}{rrrrr}&#13;&#10;\hline Para- &amp; Mean &amp; Std. &amp; Confidence\\&#13;&#10; meter &amp; Effect &amp; Dev. &amp;Interval\\&#13;&#10;\hline $\mu$ &amp; 3.9423 &amp; 0.0035 &amp;  ( 3.9364, 3.9482) \\&#13;&#10;  \\Processors \\&#13;&#10; W &amp; -0.2304 &amp; 0.0060 &amp;  ( -0.2406, -0.2203) \\&#13;&#10; X &amp; -0.0202 &amp; 0.0060 &amp;  ( -0.0304, -0.0100) \\&#13;&#10; Y &amp; 0.3603 &amp; 0.0060 &amp;  ( 0.3501, 0.3704) \\&#13;&#10; Z &amp; -0.1096 &amp; 0.0060 &amp;  ( -0.1198, -0.0995) \\&#13;&#10;  \\Workloads \\&#13;&#10; I &amp; 0.1520 &amp; 0.0070 &amp;  ( 0.1402, 0.1637) \\&#13;&#10; J &amp; -0.2475 &amp; 0.0070 &amp;  ( -0.2592, -0.2358) \\&#13;&#10; K &amp; 0.0047 &amp; 0.0070 &amp;  ( -0.0070, 0.0165)$\dagger$ \\&#13;&#10; L &amp; -0.0599 &amp; 0.0070 &amp;  ( -0.0717, -0.0482) \\&#13;&#10; M &amp; 0.1507 &amp; 0.0070 &amp;  ( 0.1390, 0.1624) \\&#13;&#10;\hline&#13;&#10;\end{tabular}\\&#13;&#10;$\dagger$ $\Rightarrow$ Not significant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41"/>
  <p:tag name="PICTUREFILESIZE" val="16494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normalsize %Produced by running Anova on ex2r.ain&#13;&#10;\begin{tabular}{lrrrrr}&#13;&#10;\hline Workloads &amp; W &amp; X &amp; Y &amp; Z \\&#13;&#10;\hline I   &amp; ( -0.0415, -0.0009)   &amp; ( -0.0048, 0.0358)$\dagger$   &amp; ( -0.0171, 0.0236)$\dagger$   &amp; ( -0.0179, 0.0228)$\dagger$   \\&#13;&#10; J   &amp; ( 0.0196, 0.0602)   &amp; ( 0.0130, 0.0536)   &amp; ( -0.1272, -0.0865)   &amp; ( 0.0133, 0.0540)   \\&#13;&#10; K   &amp; ( -0.0650, -0.0243)   &amp; ( 0.0271, 0.0678)   &amp; ( -0.0254, 0.0152)$\dagger$   &amp; ( -0.0180, 0.0226)$\dagger$   \\&#13;&#10; L   &amp; ( 0.0361, 0.0768)   &amp; ( -0.1371, -0.0964)   &amp; ( 0.0850, 0.1257)   &amp; ( -0.0654, -0.0247)   \\&#13;&#10; M   &amp; ( -0.0508, -0.0101)   &amp; ( 0.0002, 0.0408)   &amp; ( -0.0170, 0.0236)$\dagger$   &amp; ( -0.0137, 0.0270)$\dagger$   \\&#13;&#10;\hline&#13;&#10;\end{tabular}\\&#13;&#10; $\dagger$ $\Rightarrow$ Not significant\\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27"/>
  <p:tag name="PICTUREFILESIZE" val="7881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_{ij} = \mu+\alpha_j+\beta_i+e_{ij} \]&#13;&#10;\begin{center}&#13;&#10;\begin{tabular}{lcl} $y_{ij}$&amp;=&amp; Observation with A at level j \\&#13;&#10; &amp;&amp;and  B at level i\\&#13;&#10; $\mu$&amp;=&amp; mean response\\&#13;&#10; $\alpha_j$&amp;=&amp; effect of factor A at level j\\&#13;&#10; $\beta_i$&amp;=&amp; effect of factor B at level i\\&#13;&#10; $e_{ij}$&amp;=&amp; error term\\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70"/>
  <p:tag name="PICTUREFILESIZE" val="2953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12276"/>
  <p:tag name="ORIGWIDTH" val="81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begin{tabular}{rrr}&#13;&#10;\hline R &amp; V &amp; Z\\&#13;&#10;\hline 144 &amp; 101 &amp; 130\\&#13;&#10; 120 &amp; 144 &amp; 180\\&#13;&#10; 176 &amp; 211 &amp; 141\\&#13;&#10; 288 &amp; 288 &amp; 374\\&#13;&#10; 144 &amp; 72 &amp; 302\\&#13;&#10;\hline&#13;&#10;\end{tabular}&#13;&#10;\end{center}&#13;&#10;\end{document}&#13;&#10;"/>
  <p:tag name="TEXPOINT" val="latex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bar{y}_{.j} = \mu + \alpha_j + \frac{1}{b} \sum_i \beta_i  + \frac{1}{b}\sum_i e_{ij}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8"/>
  <p:tag name="PICTUREFILESIZE" val="7776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bar{y}_{.j} = \mu + \alpha_j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3"/>
  <p:tag name="PICTUREFILESIZE" val="185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bar{y}_{i.} = \mu + \beta_i \]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51"/>
  <p:tag name="PICTUREFILESIZE" val="186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bar{y}_{..} = \mu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0"/>
  <p:tag name="PICTUREFILESIZE" val="913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&#13;&#10;\mu &amp;=&amp; \bar{y}_{..} \\&#13;&#10;\alpha_j &amp;=&amp;\bar{y}_{.j} - \bar{y}_{..} \\&#13;&#10;\beta_i &amp;=&amp;\bar{y}_{i.} - \bar{y}_{..} \\&#13;&#10;\end{eqnarray*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1"/>
  <p:tag name="PICTUREFILESIZE" val="5199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%Produced by running Anova on 2CACHE.ain Processor Times\\&#13;&#10;\begin{tabular}{lrrr}&#13;&#10;\hline Workloads &amp; Two Caches &amp; One Cache &amp; No Cache \\&#13;&#10;\hline ASM &amp; 54.0 &amp; 55.0 &amp; 106.0 \\&#13;&#10; TECO &amp; 60.0 &amp; 60.0 &amp; 123.0 \\&#13;&#10; SIEVE &amp; 43.0 &amp; 43.0 &amp; 120.0 \\&#13;&#10; DHRYSTONE &amp; 49.0 &amp; 52.0 &amp; 111.0 \\&#13;&#10; SORT &amp; 49.0 &amp; 50.0 &amp; 108.0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5"/>
  <p:tag name="PICTUREFILESIZE" val="342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&#13;&#10;\begin{tabular}{lrrr|rrr}&#13;&#10;\hline  &amp; &amp; &amp; &amp; Row &amp; Row &amp; Row \\&#13;&#10; Workloads &amp; Two Caches &amp; One Cache &amp; No Cache &amp;  Sum &amp; Mean &amp; Effect \\&#13;&#10;\hline ASM &amp; 54.0 &amp; 55.0 &amp; 106.0 &amp;   215.0 &amp; 71.7 &amp; -0.5 \\&#13;&#10; TECO &amp; 60.0 &amp; 60.0 &amp; 123.0 &amp;   243.0 &amp; 81.0 &amp; 8.8 \\&#13;&#10; SIEVE &amp; 43.0 &amp; 43.0 &amp; 120.0 &amp;   206.0 &amp; 68.7 &amp; -3.5 \\&#13;&#10; DHRYSTONE &amp; 49.0 &amp; 52.0 &amp; 111.0 &amp;   212.0 &amp; 70.7 &amp; -1.5 \\&#13;&#10; SORT &amp; 49.0 &amp; 50.0 &amp; 108.0 &amp;   207.0 &amp; 69.0 &amp; -3.2 \\&#13;&#10;\hline Column Sum &amp; 255.0 &amp; 260.0 &amp; 568.0 &amp;   1083.0 \\&#13;&#10; Column Mean &amp; 51.0 &amp; 52.0 &amp; 113.6 &amp;   &amp; 72.2 \\&#13;&#10; Column effect &amp; -21.2 &amp; -20.2 &amp; 41.4 &amp;   \\&#13;&#10;\hline&#13;&#10;\end{tabular}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417"/>
  <p:tag name="PICTUREFILESIZE" val="9701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hat{y}_{ij} = \mu + \alpha_j + \beta_i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5"/>
  <p:tag name="PICTUREFILESIZE" val="3037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e_{ij} = y_{ij} - \hat{y}_{ij} = y_{ij} - \mu -\alpha_j-\beta_i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48"/>
  <p:tag name="PICTUREFILESIZE" val="535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SSE} = \sum_{i=1}^b \sum_{j=1}^a e_{ij}^2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74"/>
  <p:tag name="PICTUREFILESIZE" val="531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CTUREFILESIZE" val="57871"/>
  <p:tag name="ORIGWIDTH" val="349"/>
  <p:tag name="BITMAPFORMAT" val="pngmono"/>
  <p:tag name="ALLOWFONTSUBSTITUTION" val="0"/>
  <p:tag name="WORKAROUNDTRANSPARENCYBUG" val="0"/>
  <p:tag name="RESOLUTION" val="1200"/>
  <p:tag name="TRANSPARENT" val="0"/>
  <p:tag name="BLEND" val="0"/>
  <p:tag name="EXTERNALNAME" val="TP_tmp"/>
  <p:tag name="SOURCE" val="\documentclass{article}\pagestyle{empty}&#13;&#10;\begin{document}&#13;&#10;\begin{center}&#13;&#10;\large&#13;&#10;\begin{tabular}{lrrrl}&#13;&#10;\hline  &amp; R &amp; V &amp; Z&amp;\\&#13;&#10;\hline &amp;144 &amp; 101 &amp; 130&amp;\\&#13;&#10; &amp;120 &amp; 144 &amp; 180&amp;\\&#13;&#10; &amp;176 &amp; 211 &amp; 141&amp;\\&#13;&#10; &amp;288 &amp; 288 &amp; 374&amp;\\&#13;&#10; &amp;144 &amp; 72 &amp; 302&amp;\\&#13;&#10;\hline Col Sum &amp; $\Sigma$ $y_{.1}$ =872 &amp; $\Sigma$ $y_{.2}$ =816 &amp;  $\Sigma$ $y_{.3}$ =1127 &amp; $\Sigma$ $y_{..}$ = 2815\\&#13;&#10; Col Mean &amp; $\bar{y}_{.1}$ =174.4 &amp; $\bar{y}_{.2}$ =163.2  &amp; $\bar{y}_{.3}$ =225.4 &amp; $\mu$=$\bar{y}_{..}$=187.7\\&#13;&#10; Col Effect &amp; $\alpha_1$=$\bar{y}_{.1}$-$\bar{y}_{..}$ &amp; $\alpha_2$=$\bar{y}_{.2}$-$\bar{y}_{..}$  &amp; $\alpha_3$=$\bar{y}_{.3}$-$\bar{y}{..}$ &amp;\\&#13;&#10; &amp;=-13.3 &amp; =-24.5 &amp; =37.7&amp;\\&#13;&#10;\hline&#13;&#10;\end{tabular}\\&#13;&#10;\end{center} &#13;&#10;\end{document}&#13;&#10;"/>
  <p:tag name="TEXPOINT" val="latex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hat{y}_{11} = \mu + \alpha_1 + \beta_1 = 72.2-21.2-0.5=50.5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95"/>
  <p:tag name="PICTUREFILESIZE" val="6456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Large %Produced by running Anova on 2CACHE.ain&#13;&#10;\begin{tabular}{lrrrr}&#13;&#10;\hline Workloads &amp; Two Caches &amp; One Cache &amp; No Cache &amp; \\&#13;&#10;\hline ASM &amp; 3.5 &amp; 3.5 &amp; -7.1 \\&#13;&#10; TECO &amp; 0.2 &amp; -0.8 &amp; 0.6 \\&#13;&#10; SIEVE &amp; -4.5 &amp; -5.5 &amp; 9.9 \\&#13;&#10; DHRYSTONE &amp; -0.5 &amp; 1.5 &amp; -1.1 \\&#13;&#10; SORT &amp; 1.2 &amp; 1.2 &amp; -2.4 \\&#13;&#10;\hline&#13;&#10;\end{tabular}&#13;&#10;\end{center}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51"/>
  <p:tag name="PICTUREFILESIZE" val="47598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mbox{SSE}= (3.5)^2+(0.2)^2+\cdots+(-2.4)^2 = 2368.00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08"/>
  <p:tag name="PICTUREFILESIZE" val="854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y_{ij} = \mu+\alpha_j+\beta_i+e_{ij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98"/>
  <p:tag name="PICTUREFILESIZE" val="3736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ccccccccc}  \sum_{ij} y_{ij}^2 &amp;=&amp; ab\mu^2 &amp;+&amp; b\sum_j \alpha_j^2 &amp;+&amp;  a\sum_i \beta_i^2 &amp;+&amp;&#13;&#10;\sum_{ij} e_{ij}^2 \\&#13;&#10;\mbox{SSY} &amp;=&amp; \mbox{SS0} &amp;+&amp; \mbox{SSA} &amp;+&amp; \mbox{SSB} &amp;+&amp; \mbox{SSE}&#13;&#10;\end{array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58"/>
  <p:tag name="PICTUREFILESIZE" val="1495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ccccccccccc}&#13;&#10;\mbox{SST} &amp;=&amp; \mbox{SSY} &amp;-&amp; \mbox{SS0} &amp;=&amp; \mbox{SSA} &amp;+&amp; \mbox{SSB} &amp;+&amp;&#13;&#10;\mbox{SSE}\\&#13;&#10; 13402.41 &amp;=&amp; 91595 &amp;-&amp; 78192.59 &amp;=&amp; 12857.20 &amp;+&amp; 308.40  &amp;+&amp; 236.80\\&#13;&#10; 100\% &amp;=&amp; &amp;&amp; &amp;=&amp; 95.9\% &amp;+&amp; 2.3\% &amp;+&amp; 1.8\% \\&#13;&#10;\end{array} 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31"/>
  <p:tag name="PICTUREFILESIZE" val="2490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\begin{array}{ccccccccc}&#13;&#10;\mbox{SSY} &amp;=&amp; \mbox{SS0} &amp;+&amp; \mbox{SSA} &amp;+&amp; \mbox{SSB} &amp;+&amp; \mbox{SSE}\\&#13;&#10; ab &amp;=&amp; 1 &amp;+&amp; (a-1) &amp;+&amp; (b-1) &amp;+&amp; (a-1)(b-1)&#13;&#10;\end{array}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263"/>
  <p:tag name="PICTUREFILESIZE" val="11693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eqnarray*}&#13;&#10;\mbox{MSA} &amp;=&amp; \frac{\mbox{SSA}}{a-1}\\&#13;&#10;\mbox{MSB} &amp;=&amp; \frac{\mbox{SSB}}{b-1}\\&#13;&#10;\mbox{MSE} &amp;=&amp; \frac{\mbox{SSE}}{(a-1)(b-1)}&#13;&#10;\end{eqnarray*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11"/>
  <p:tag name="PICTUREFILESIZE" val="12087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[ \frac{MSA}{MSE} \sim F_{[a-1,(a-1)(b-1)]}\] 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109"/>
  <p:tag name="PICTUREFILESIZE" val="6046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3;&#10;\begin{document}&#13;&#10;\begin{center}&#13;&#10;\scriptsize&#13;&#10;\renewcommand{\arraystretch}{1.0}&#13;&#10;\begin{tabular}{lllrlll}&#13;&#10;\hline&#13;&#10;Compo- &amp; Sum of &amp; \%Variation &amp; DF &amp; Mean &amp; $F$- &amp; $F$-\\&#13;&#10;nent &amp; Squares &amp; &amp; &amp;Square &amp; Comp. &amp; Table\\&#13;&#10;\hline&#13;&#10;$y$ &amp; $\mbox{SSY}=\sum y_{ij}^2$ &amp; &amp; $ab$ &amp;&amp;&amp;\\&#13;&#10;$\bar{y}_{...}$ &amp; $\mbox{SS0}=ab \mu^2$ &amp; &amp; 1&amp;&amp;&amp;\\&#13;&#10;$y-\bar{y}_{...}$ &amp; \mbox{SST}=\mbox{SSY}-\mbox{SS0} &amp; 100 &#13;&#10;&amp; $ab-1$ &amp; &amp;&amp;\\&#13;&#10;$A$ &amp; $\mbox{SSA} = b\Sigma \alpha_j^2$ &amp; $100\left(\frac{\mbox{SSA}}{\mbox{SST}}\right)$ &#13;&#10;&#13;&#10;&#13;&#10;&amp; $a-1$ &amp; $\mbox{MSA}=\frac{\mbox{SSA}}{a-1}$ &amp; $\frac{\mbox{MSA}}{\mbox{MSE}}$ &#13;&#10;&#13;&#10;&#13;&#10;&amp; \(F_{\begin{array}{l}{\scriptstyle [1-\alpha,a-1,%]&#13;&#10;}\\{\scriptstyle %[&#13;&#10;(a-1)(b-1)]}\end{array}}\)\\&#13;&#10;$B$ &amp; $\mbox{SSB} = a\Sigma \beta_i^2$ &amp; $100\left(\frac{\mbox{SSB}}{\mbox{SST}}\right)$ &#13;&#10;&#13;&#10;&#13;&#10;&amp; $b-1$ &amp; $\mbox{MSB}=\frac{\mbox{SSB}}{b-1}$ &amp; $\frac{\mbox{MSB}}{\mbox{MSE}}$ &#13;&#10;&#13;&#10;&#13;&#10;&amp; \(F_{\begin{array}{l}{\scriptstyle [1-\alpha,b-1, %]&#13;&#10;}\\{\scriptstyle (a-1)(b-1)%[&#13;&#10;]}\end{array}}\)\\&#13;&#10;$e$ &amp; \(\begin{array}{l}\mbox{SSE}=\mbox{SST}-\\&#13;&#10;(\mbox{SSA}+\mbox{SSB})\end{array}$ &amp; $100\left(\frac{\mbox{SSE}}{\mbox{SST}}\right)\) &#13;&#10;&#13;&#10;&#13;&#10;&amp; $\begin{array}{l}(a-1)\\(b-1)\end{array}$ &amp; $\mbox{MSE}=\frac{\mbox{SSE}}{(a-1)(b-1)}$ &#13;&#10;&#13;&#10;&amp;&amp;\\&#13;&#10;\hline&#13;&#10;\end{tabular}\\&#13;&#10;\renewcommand{\arraystretch}{1}&#13;&#10;\end{center}&#13;&#10;\end{document}&#13;&#10;"/>
  <p:tag name="EXTERNALNAME" val="TP_tmp"/>
  <p:tag name="BLEND" val="0"/>
  <p:tag name="TRANSPARENT" val="0"/>
  <p:tag name="RESOLUTION" val="1200"/>
  <p:tag name="WORKAROUNDTRANSPARENCYBUG" val="0"/>
  <p:tag name="ALLOWFONTSUBSTITUTION" val="0"/>
  <p:tag name="BITMAPFORMAT" val="pngmono"/>
  <p:tag name="ORIGWIDTH" val="383"/>
  <p:tag name="PICTUREFILESIZE" val="58910"/>
</p:tagLst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8041</TotalTime>
  <Words>3689</Words>
  <Application>Microsoft Macintosh PowerPoint</Application>
  <PresentationFormat>Widescreen</PresentationFormat>
  <Paragraphs>1067</Paragraphs>
  <Slides>173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173</vt:i4>
      </vt:variant>
    </vt:vector>
  </HeadingPairs>
  <TitlesOfParts>
    <vt:vector size="184" baseType="lpstr">
      <vt:lpstr>Lato</vt:lpstr>
      <vt:lpstr>Happy Monkey</vt:lpstr>
      <vt:lpstr>cmsy10</vt:lpstr>
      <vt:lpstr>Raleway</vt:lpstr>
      <vt:lpstr>Arial Unicode MS</vt:lpstr>
      <vt:lpstr>Wingdings</vt:lpstr>
      <vt:lpstr>Arial</vt:lpstr>
      <vt:lpstr>Courier New</vt:lpstr>
      <vt:lpstr>Symbol</vt:lpstr>
      <vt:lpstr>Antonio template</vt:lpstr>
      <vt:lpstr>Clip</vt:lpstr>
      <vt:lpstr>CS 4215: Quantitative Performance Evaluation for Computing ystems</vt:lpstr>
      <vt:lpstr>Comparison questions?</vt:lpstr>
      <vt:lpstr>PowerPoint Presentation</vt:lpstr>
      <vt:lpstr>PowerPoint Presentation</vt:lpstr>
      <vt:lpstr>PowerPoint Presentation</vt:lpstr>
      <vt:lpstr>Last week</vt:lpstr>
      <vt:lpstr>Terms and Definition</vt:lpstr>
      <vt:lpstr>Terminology</vt:lpstr>
      <vt:lpstr>Types of Experimental Designs</vt:lpstr>
      <vt:lpstr>PowerPoint Presentation</vt:lpstr>
      <vt:lpstr>Analysis of results</vt:lpstr>
      <vt:lpstr>One Factorial Design</vt:lpstr>
      <vt:lpstr>Examples of one factor experiments</vt:lpstr>
      <vt:lpstr>One Factor Experiments</vt:lpstr>
      <vt:lpstr>Computation of Effects </vt:lpstr>
      <vt:lpstr>Computation of Effects (Cont)</vt:lpstr>
      <vt:lpstr>Example 20.1: Code Size Comparison</vt:lpstr>
      <vt:lpstr>Example 20.1 Code Size (Cont)</vt:lpstr>
      <vt:lpstr>Example 20.1: Interpretation</vt:lpstr>
      <vt:lpstr>Estimating Experimental Errors</vt:lpstr>
      <vt:lpstr>Example 20.2</vt:lpstr>
      <vt:lpstr>Allocation of Variation</vt:lpstr>
      <vt:lpstr>Allocation of Variation (Cont)</vt:lpstr>
      <vt:lpstr>Example 20.3</vt:lpstr>
      <vt:lpstr>Example 20.3 (Cont)</vt:lpstr>
      <vt:lpstr>Analysis of Variance (ANOVA) </vt:lpstr>
      <vt:lpstr>F-Test</vt:lpstr>
      <vt:lpstr>ANOVA Table for One Factor Experiments</vt:lpstr>
      <vt:lpstr>Example 20.4: Code Size Comparison</vt:lpstr>
      <vt:lpstr>Visual Diagnostic Tests</vt:lpstr>
      <vt:lpstr>Example 20.5</vt:lpstr>
      <vt:lpstr>Confidence Intervals For Effects</vt:lpstr>
      <vt:lpstr>Example 20.6: Code Size Comparison</vt:lpstr>
      <vt:lpstr>Example 20.6 (Cont)</vt:lpstr>
      <vt:lpstr>Example 20.6 (Cont)</vt:lpstr>
      <vt:lpstr>Example 20.6 (Cont)</vt:lpstr>
      <vt:lpstr>Unequal Sample Sizes</vt:lpstr>
      <vt:lpstr>Parameter Estimation</vt:lpstr>
      <vt:lpstr>Analysis of Variance</vt:lpstr>
      <vt:lpstr>Example 20.7: Code Size Comparison</vt:lpstr>
      <vt:lpstr>Example 20.6: Analysis of Variance</vt:lpstr>
      <vt:lpstr>Example 20.6 ANOVA (Cont)</vt:lpstr>
      <vt:lpstr>Example 20.6 ANOVA Table</vt:lpstr>
      <vt:lpstr>Example 20.6 Standard Dev. of Effects</vt:lpstr>
      <vt:lpstr>Summary</vt:lpstr>
      <vt:lpstr>Two factorial</vt:lpstr>
      <vt:lpstr>Model (Cont)</vt:lpstr>
      <vt:lpstr>Computation of Effects</vt:lpstr>
      <vt:lpstr>Example 22.1: Code Size</vt:lpstr>
      <vt:lpstr>Example 22.1: Log Transformation</vt:lpstr>
      <vt:lpstr>Example 22.1: Computation of Effects</vt:lpstr>
      <vt:lpstr>Example 22.1: Interactions</vt:lpstr>
      <vt:lpstr>Computation of Errors</vt:lpstr>
      <vt:lpstr>Allocation of Variation</vt:lpstr>
      <vt:lpstr>Analysis of Variance</vt:lpstr>
      <vt:lpstr>ANOVA for Two Factors w Replications</vt:lpstr>
      <vt:lpstr>Example 22.4: Code Size Study</vt:lpstr>
      <vt:lpstr>Confidence Intervals For Effects</vt:lpstr>
      <vt:lpstr>Example 22.5: Code Size Study</vt:lpstr>
      <vt:lpstr>Example 22.5: Conf. Intervals (Cont)</vt:lpstr>
      <vt:lpstr>Example 22.5: CI for Interactions</vt:lpstr>
      <vt:lpstr>Example 22.5: Visual Tests</vt:lpstr>
      <vt:lpstr>Two Factors  Full Factorial Design without Replications</vt:lpstr>
      <vt:lpstr>Overview</vt:lpstr>
      <vt:lpstr>Two Factors Full Factorial Design</vt:lpstr>
      <vt:lpstr>Model</vt:lpstr>
      <vt:lpstr>Computation of Effects</vt:lpstr>
      <vt:lpstr>Example 21.1: Cache Comparison</vt:lpstr>
      <vt:lpstr>Example 21.1: Computation of Effects</vt:lpstr>
      <vt:lpstr>Example 21.1 (Cont)</vt:lpstr>
      <vt:lpstr>Estimating Experimental Errors</vt:lpstr>
      <vt:lpstr>Example 21.2: Error Computation</vt:lpstr>
      <vt:lpstr>Example 21.2: Allocation of Variation</vt:lpstr>
      <vt:lpstr>Analysis of Variance</vt:lpstr>
      <vt:lpstr>ANOVA Table</vt:lpstr>
      <vt:lpstr>Example 21.3: Cache Comparison</vt:lpstr>
      <vt:lpstr>Example 21.4: Visual Tests</vt:lpstr>
      <vt:lpstr>Confidence Intervals For Effects</vt:lpstr>
      <vt:lpstr>Example 21.5: Cache Comparison</vt:lpstr>
      <vt:lpstr>Example 21.5 (Cont)</vt:lpstr>
      <vt:lpstr>Example 21.5 (Cont)</vt:lpstr>
      <vt:lpstr>Example 21.5: CI for Differences</vt:lpstr>
      <vt:lpstr>Case Study 21.1: Cache Design Alternatives</vt:lpstr>
      <vt:lpstr>Case Study 21.1 on Cache Design (Cont)</vt:lpstr>
      <vt:lpstr>Multiplicative Models</vt:lpstr>
      <vt:lpstr>Case Study 21.2: RISC architectures</vt:lpstr>
      <vt:lpstr>Cache Study 21.2: Simulation Results</vt:lpstr>
      <vt:lpstr>Case Study 21.2: Multiplicative Model</vt:lpstr>
      <vt:lpstr>Case Study 21.2: Confidence Intervals</vt:lpstr>
      <vt:lpstr>Cache Study 21.2: Visual Tests</vt:lpstr>
      <vt:lpstr>Case Study 21.2: ANOVA</vt:lpstr>
      <vt:lpstr>Case Study 21.3: Processors</vt:lpstr>
      <vt:lpstr>Case Study 21.3: Additive Model</vt:lpstr>
      <vt:lpstr>Case Study 21.3: Multiplicative Model</vt:lpstr>
      <vt:lpstr>Case Study 21.3: Intel iAPX 432</vt:lpstr>
      <vt:lpstr>Case Study 21.3: ANOVA with Log</vt:lpstr>
      <vt:lpstr>Case Study 21.3: Confidence intervals</vt:lpstr>
      <vt:lpstr>Missing Observations</vt:lpstr>
      <vt:lpstr>Case Study 21.4: RISC-I Execution Times</vt:lpstr>
      <vt:lpstr>Case Study 21.5: Using Multiplicative Model</vt:lpstr>
      <vt:lpstr>Case Study 21.5: Experimental Errors</vt:lpstr>
      <vt:lpstr>Case Study 21.5: Experimental Errors (Cont)</vt:lpstr>
      <vt:lpstr>Case Study 21.5 (Cont)</vt:lpstr>
      <vt:lpstr>Case Study 21.5: CIs for Processor Effects</vt:lpstr>
      <vt:lpstr>Case Study 21.5: Visual Tests</vt:lpstr>
      <vt:lpstr>Case Study 21.5: Analysis without 68000</vt:lpstr>
      <vt:lpstr>Case Study 21.5: RISC-I Code Size</vt:lpstr>
      <vt:lpstr>Case Study 21.5: Confidence Intervals</vt:lpstr>
      <vt:lpstr>Summary</vt:lpstr>
      <vt:lpstr>General Full Factorial Designs With k Factors</vt:lpstr>
      <vt:lpstr>Overview</vt:lpstr>
      <vt:lpstr>General Full Factorial Designs With k Factors</vt:lpstr>
      <vt:lpstr>Model Parameters</vt:lpstr>
      <vt:lpstr>Case Study 23.1: Paging Process</vt:lpstr>
      <vt:lpstr>Case Study 23.1 (Cont)</vt:lpstr>
      <vt:lpstr>Case Study 23.1 (Cont)</vt:lpstr>
      <vt:lpstr>Case Study 23.1 (Cont)</vt:lpstr>
      <vt:lpstr>Case Study 23.1: ANOVA Table</vt:lpstr>
      <vt:lpstr>Case Study 23.1: Simplified model</vt:lpstr>
      <vt:lpstr>Case Study 23.1: Simplified Model (Cont)</vt:lpstr>
      <vt:lpstr>Case Study 23.1: Error Computation</vt:lpstr>
      <vt:lpstr>Case Study 23.1: Visual Test</vt:lpstr>
      <vt:lpstr>Case Study 23.1: Final Model</vt:lpstr>
      <vt:lpstr>Observation Method</vt:lpstr>
      <vt:lpstr>Example 23.1: Measured Throughputs</vt:lpstr>
      <vt:lpstr>Example 23.1: Conclusions</vt:lpstr>
      <vt:lpstr>Ranking Method</vt:lpstr>
      <vt:lpstr>Example 23.2: Conclusions</vt:lpstr>
      <vt:lpstr>Range Method</vt:lpstr>
      <vt:lpstr>Summary</vt:lpstr>
      <vt:lpstr>Exercise 23.1</vt:lpstr>
      <vt:lpstr>Exercise 23.2 </vt:lpstr>
      <vt:lpstr>Homework</vt:lpstr>
      <vt:lpstr>2k-p Fractional Factorial Designs</vt:lpstr>
      <vt:lpstr>Overview</vt:lpstr>
      <vt:lpstr>2k-p Fractional Factorial Designs</vt:lpstr>
      <vt:lpstr>Example: 27-4 Design</vt:lpstr>
      <vt:lpstr>Fractional Design Features</vt:lpstr>
      <vt:lpstr>Analysis of Fractional Factorial Designs</vt:lpstr>
      <vt:lpstr>Example 19.1</vt:lpstr>
      <vt:lpstr>Sign Table for a 2k-p Design </vt:lpstr>
      <vt:lpstr>Example: 27-4 Design </vt:lpstr>
      <vt:lpstr>Example: 24-1 Design</vt:lpstr>
      <vt:lpstr>Confounding</vt:lpstr>
      <vt:lpstr>Confounding (Cont)</vt:lpstr>
      <vt:lpstr>Confounding (Cont)</vt:lpstr>
      <vt:lpstr>Other Fractional Factorial Designs</vt:lpstr>
      <vt:lpstr>Algebra of Confounding</vt:lpstr>
      <vt:lpstr>Algebra of Confounding (Cont)</vt:lpstr>
      <vt:lpstr>Example 19.7</vt:lpstr>
      <vt:lpstr>Example 19.7 (Cont)</vt:lpstr>
      <vt:lpstr>Design Resolution</vt:lpstr>
      <vt:lpstr>Design Resolution (Cont)</vt:lpstr>
      <vt:lpstr>Case Study 19.1: Latex vs. troff</vt:lpstr>
      <vt:lpstr>Case Study 19.1 (Cont)</vt:lpstr>
      <vt:lpstr>Case Study 19.1: Conclusions</vt:lpstr>
      <vt:lpstr>Case Study 19.1: Conclusions (Cont)</vt:lpstr>
      <vt:lpstr>Case Study 19.2: Scheduler Design</vt:lpstr>
      <vt:lpstr>Measured Throughputs</vt:lpstr>
      <vt:lpstr>Effects and Variation Explained</vt:lpstr>
      <vt:lpstr>Case Study 19.2: Conclusions</vt:lpstr>
      <vt:lpstr>Summary</vt:lpstr>
      <vt:lpstr>Exercise 19.1</vt:lpstr>
      <vt:lpstr>Exercise 19.2</vt:lpstr>
      <vt:lpstr>Homework</vt:lpstr>
      <vt:lpstr>Simulation</vt:lpstr>
      <vt:lpstr>This is a slide title</vt:lpstr>
      <vt:lpstr>Want big impact?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45</cp:revision>
  <dcterms:created xsi:type="dcterms:W3CDTF">2019-05-16T09:18:39Z</dcterms:created>
  <dcterms:modified xsi:type="dcterms:W3CDTF">2019-06-09T11:48:51Z</dcterms:modified>
</cp:coreProperties>
</file>